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672" r:id="rId3"/>
    <p:sldMasterId id="2147483684" r:id="rId4"/>
    <p:sldMasterId id="2147483700" r:id="rId5"/>
    <p:sldMasterId id="2147483716" r:id="rId6"/>
  </p:sldMasterIdLst>
  <p:notesMasterIdLst>
    <p:notesMasterId r:id="rId6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x="9144000" cy="6858000" type="screen4x3"/>
  <p:notesSz cx="6858000" cy="9144000"/>
  <p:embeddedFontLst>
    <p:embeddedFont>
      <p:font typeface="Gill Sans" panose="020B0604020202020204" charset="0"/>
      <p:regular r:id="rId62"/>
      <p:bold r:id="rId63"/>
    </p:embeddedFont>
    <p:embeddedFont>
      <p:font typeface="Libre Franklin Medium"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Source Sans Pro" panose="020B0604020202020204" charset="0"/>
      <p:regular r:id="rId72"/>
      <p:bold r:id="rId73"/>
      <p:italic r:id="rId74"/>
      <p:boldItalic r:id="rId75"/>
    </p:embeddedFont>
    <p:embeddedFont>
      <p:font typeface="Permanent Marker" panose="020B0604020202020204" charset="0"/>
      <p:regular r:id="rId76"/>
    </p:embeddedFont>
    <p:embeddedFont>
      <p:font typeface="Libre Franklin" panose="020B0604020202020204" charset="0"/>
      <p:regular r:id="rId77"/>
      <p:bold r:id="rId78"/>
      <p:italic r:id="rId79"/>
      <p:boldItalic r:id="rId80"/>
    </p:embeddedFont>
    <p:embeddedFont>
      <p:font typeface="Roboto"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j6a71pkix17sOS6Aq/7CfwnSkX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079672-E78B-4264-8F99-3AEDEE4BA439}">
  <a:tblStyle styleId="{1D079672-E78B-4264-8F99-3AEDEE4BA43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9E8"/>
          </a:solidFill>
        </a:fill>
      </a:tcStyle>
    </a:wholeTbl>
    <a:band1H>
      <a:tcTxStyle/>
      <a:tcStyle>
        <a:tcBdr/>
        <a:fill>
          <a:solidFill>
            <a:srgbClr val="F9D0CD"/>
          </a:solidFill>
        </a:fill>
      </a:tcStyle>
    </a:band1H>
    <a:band2H>
      <a:tcTxStyle/>
      <a:tcStyle>
        <a:tcBdr/>
      </a:tcStyle>
    </a:band2H>
    <a:band1V>
      <a:tcTxStyle/>
      <a:tcStyle>
        <a:tcBdr/>
        <a:fill>
          <a:solidFill>
            <a:srgbClr val="F9D0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135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89"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font" Target="fonts/font19.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diclarity.com/sdi-news/value-growth-mindset-cultur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arrow.k12.ga.us/schools/ahs/news/1678189/remind-communication-too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ignupgenius.co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b72c855150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b72c855150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024c854122_4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2024c854122_4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024c854122_4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024c854122_4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024c854122_4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2024c854122_4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024c854122_4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2024c854122_4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024c854122_4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2024c854122_4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024c854122_4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2024c854122_4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024c854122_4_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atmosphere is welcoming with inspirational quotes sharing the message that students can succeed and that we value them at Davidson-Davie.</a:t>
            </a:r>
            <a:endParaRPr/>
          </a:p>
        </p:txBody>
      </p:sp>
      <p:sp>
        <p:nvSpPr>
          <p:cNvPr id="587" name="Google Shape;587;g2024c854122_4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024c854122_4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2024c854122_4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024c854122_4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2024c854122_4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024c854122_4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2024c854122_4_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2024c854122_4_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fcc9865773_0_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fcc9865773_0_5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1fcc9865773_0_5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024c854122_4_2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program offers Transition English and Math both in College and Career Readiness (BSP 4003 for math) and Curriculum (MAT 003). The options are seamless for our students because students receive the same instruction with the same expectations with caring and knowledgeable instructors who teach in both 403 and 003. The decision for our students is often based on their need for financial aid or flexible enrollment. We are meeting the needs for all students by offering our classes in both formats.</a:t>
            </a:r>
            <a:endParaRPr/>
          </a:p>
        </p:txBody>
      </p:sp>
      <p:sp>
        <p:nvSpPr>
          <p:cNvPr id="629" name="Google Shape;629;g2024c854122_4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024c854122_4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2024c854122_4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24c854122_4_2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2024c854122_4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024c854122_4_2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0" name="Google Shape;650;g2024c854122_4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024c854122_4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2024c854122_4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024c854122_4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2024c854122_4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024c854122_4_3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g2024c854122_4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024c854122_4_3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2024c854122_4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024c854122_4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https://www.sdiclarity.com/sdi-news/value-growth-mindset-culture/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A different quote is given to students each week and they are required to reflect on what the quote means to them. It doesn’t have to necessarily be about math. It can be about anything in their life. It makes them think outside the box.”</a:t>
            </a:r>
            <a:endParaRPr/>
          </a:p>
        </p:txBody>
      </p:sp>
      <p:sp>
        <p:nvSpPr>
          <p:cNvPr id="685" name="Google Shape;685;g2024c854122_4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024c854122_4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build these strong relationships by being honest and always keeping the lines of communication opened.</a:t>
            </a:r>
            <a:endParaRPr/>
          </a:p>
        </p:txBody>
      </p:sp>
      <p:sp>
        <p:nvSpPr>
          <p:cNvPr id="691" name="Google Shape;691;g2024c854122_4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cdc585209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bcdc58520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bcdc585209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024c854122_4_3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u="sng">
                <a:solidFill>
                  <a:schemeClr val="hlink"/>
                </a:solidFill>
                <a:hlinkClick r:id="rId3"/>
              </a:rPr>
              <a:t>https://www.barrow.k12.ga.us/schools/ahs/news/1678189/remind-communication-tool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u="sng">
                <a:solidFill>
                  <a:schemeClr val="hlink"/>
                </a:solidFill>
                <a:hlinkClick r:id="rId4"/>
              </a:rPr>
              <a:t>https://www.signupgenius.com/</a:t>
            </a:r>
            <a:endParaRPr/>
          </a:p>
        </p:txBody>
      </p:sp>
      <p:sp>
        <p:nvSpPr>
          <p:cNvPr id="698" name="Google Shape;698;g2024c854122_4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024c854122_4_4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2024c854122_4_4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024c854122_4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Celebrating a student’s success gives respect for their hard work.</a:t>
            </a:r>
            <a:endParaRPr/>
          </a:p>
        </p:txBody>
      </p:sp>
      <p:sp>
        <p:nvSpPr>
          <p:cNvPr id="715" name="Google Shape;715;g2024c854122_4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024c854122_4_4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2024c854122_4_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024c854122_4_4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If you have any questions, please type them in the chat box.</a:t>
            </a:r>
            <a:endParaRPr/>
          </a:p>
        </p:txBody>
      </p:sp>
      <p:sp>
        <p:nvSpPr>
          <p:cNvPr id="730" name="Google Shape;730;g2024c854122_4_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024c854122_4_4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2024c854122_4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fcc9865773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g1fcc9865773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fcc9865773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g1fcc9865773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fcc9865773_0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1fcc9865773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g1fcc9865773_0_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fcc9865773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an open enrollment school. You can complete the application at any time to enroll with us, however we recommend that you complete the enrollment process at least 2 weeks in advance of the start of the term so that you will be set up for success.</a:t>
            </a:r>
            <a:endParaRPr/>
          </a:p>
          <a:p>
            <a:pPr marL="0" lvl="0" indent="0" algn="l" rtl="0">
              <a:lnSpc>
                <a:spcPct val="100000"/>
              </a:lnSpc>
              <a:spcBef>
                <a:spcPts val="0"/>
              </a:spcBef>
              <a:spcAft>
                <a:spcPts val="0"/>
              </a:spcAft>
              <a:buSzPts val="1400"/>
              <a:buNone/>
            </a:pPr>
            <a:r>
              <a:rPr lang="en-US"/>
              <a:t>This is for all programs except for </a:t>
            </a:r>
            <a:r>
              <a:rPr lang="en-US">
                <a:solidFill>
                  <a:srgbClr val="012B5A"/>
                </a:solidFill>
              </a:rPr>
              <a:t>our programs with special criteria that are competitive and have a separate application processes.  Most of these programs are Fall entry only and the deadlines have passed for Fall 21 enrollment. In addition, there is an application specific to students interested in the College and Career Promise (dual enrollment program as well). For more information either visit our website or contact admissions. </a:t>
            </a:r>
            <a:endParaRPr>
              <a:solidFill>
                <a:srgbClr val="012B5A"/>
              </a:solidFill>
            </a:endParaRPr>
          </a:p>
          <a:p>
            <a:pPr marL="0" lvl="0" indent="0" algn="l" rtl="0">
              <a:lnSpc>
                <a:spcPct val="100000"/>
              </a:lnSpc>
              <a:spcBef>
                <a:spcPts val="0"/>
              </a:spcBef>
              <a:spcAft>
                <a:spcPts val="0"/>
              </a:spcAft>
              <a:buSzPts val="1400"/>
              <a:buNone/>
            </a:pPr>
            <a:endParaRPr>
              <a:solidFill>
                <a:srgbClr val="012B5A"/>
              </a:solidFill>
            </a:endParaRPr>
          </a:p>
          <a:p>
            <a:pPr marL="0" lvl="0" indent="0" algn="l" rtl="0">
              <a:lnSpc>
                <a:spcPct val="100000"/>
              </a:lnSpc>
              <a:spcBef>
                <a:spcPts val="0"/>
              </a:spcBef>
              <a:spcAft>
                <a:spcPts val="0"/>
              </a:spcAft>
              <a:buSzPts val="1400"/>
              <a:buNone/>
            </a:pPr>
            <a:r>
              <a:rPr lang="en-US">
                <a:solidFill>
                  <a:srgbClr val="333333"/>
                </a:solidFill>
                <a:latin typeface="Source Sans Pro"/>
                <a:ea typeface="Source Sans Pro"/>
                <a:cs typeface="Source Sans Pro"/>
                <a:sym typeface="Source Sans Pro"/>
              </a:rPr>
              <a:t>Through a collaboration with North Carolina A&amp;T State University, the RIBN is a nursing program option to prepare qualified students for the professional role of registered nurse at the entry level. Students admitted to this program through the competitive entry process take three years of nursing education at Davidson-Davie while also taking one course each semester at NC A&amp;T State. </a:t>
            </a:r>
            <a:endParaRPr>
              <a:solidFill>
                <a:srgbClr val="012B5A"/>
              </a:solidFill>
            </a:endParaRPr>
          </a:p>
          <a:p>
            <a:pPr marL="0" lvl="0" indent="0" algn="l" rtl="0">
              <a:lnSpc>
                <a:spcPct val="100000"/>
              </a:lnSpc>
              <a:spcBef>
                <a:spcPts val="0"/>
              </a:spcBef>
              <a:spcAft>
                <a:spcPts val="0"/>
              </a:spcAft>
              <a:buSzPts val="1400"/>
              <a:buNone/>
            </a:pPr>
            <a:endParaRPr/>
          </a:p>
        </p:txBody>
      </p:sp>
      <p:sp>
        <p:nvSpPr>
          <p:cNvPr id="768" name="Google Shape;768;g1fcc9865773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c9d86feba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c9d86feba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rgbClr val="000000"/>
              </a:solidFill>
              <a:latin typeface="Libre Franklin"/>
              <a:ea typeface="Libre Franklin"/>
              <a:cs typeface="Libre Franklin"/>
              <a:sym typeface="Libre Franklin"/>
            </a:endParaRPr>
          </a:p>
        </p:txBody>
      </p:sp>
      <p:sp>
        <p:nvSpPr>
          <p:cNvPr id="502" name="Google Shape;502;gc9d86feba7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fcc9865773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1fcc9865773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g1fcc9865773_0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fcc9865773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1fcc9865773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g1fcc9865773_0_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fcc9865773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1fcc9865773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g1fcc9865773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fcc9865773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1fcc9865773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1fcc9865773_0_3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fcc9865773_0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1fcc9865773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g1fcc9865773_0_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fcc9865773_0_3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1fcc9865773_0_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fcc9865773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1fcc986577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b72c855150_0_9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12B5A"/>
              </a:buClr>
              <a:buSzPts val="1100"/>
              <a:buFont typeface="Arial"/>
              <a:buNone/>
            </a:pPr>
            <a:endParaRPr/>
          </a:p>
        </p:txBody>
      </p:sp>
      <p:sp>
        <p:nvSpPr>
          <p:cNvPr id="828" name="Google Shape;828;gb72c855150_0_9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fcc9865773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encourage all students to submit their transcripts to us. While we don’t require transcripts for general admissions, some programs do. High school transcripts can be unofficial, but if you have taken any college-level courses, we will need your official college transcript to evaluate and verify your courses for transfer credit. </a:t>
            </a:r>
            <a:endParaRPr/>
          </a:p>
        </p:txBody>
      </p:sp>
      <p:sp>
        <p:nvSpPr>
          <p:cNvPr id="837" name="Google Shape;837;g1fcc9865773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1fcc9865773_0_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1fcc9865773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0000"/>
                </a:solidFill>
              </a:rPr>
              <a:t>So you’ve completed your application and RDS, and submitted your fafsa. Now you’re admitted, so what’s next?</a:t>
            </a:r>
            <a:endParaRPr>
              <a:solidFill>
                <a:srgbClr val="000000"/>
              </a:solidFill>
            </a:endParaRPr>
          </a:p>
          <a:p>
            <a:pPr marL="0" lvl="0" indent="0" algn="l" rtl="0">
              <a:lnSpc>
                <a:spcPct val="90000"/>
              </a:lnSpc>
              <a:spcBef>
                <a:spcPts val="0"/>
              </a:spcBef>
              <a:spcAft>
                <a:spcPts val="0"/>
              </a:spcAft>
              <a:buSzPts val="4400"/>
              <a:buNone/>
            </a:pPr>
            <a:r>
              <a:rPr lang="en-US" sz="1100">
                <a:solidFill>
                  <a:srgbClr val="000000"/>
                </a:solidFill>
                <a:latin typeface="Libre Franklin"/>
                <a:ea typeface="Libre Franklin"/>
                <a:cs typeface="Libre Franklin"/>
                <a:sym typeface="Libre Franklin"/>
              </a:rPr>
              <a:t>Complete your online New Student Orientation (NSO)</a:t>
            </a:r>
            <a:endParaRPr sz="1100">
              <a:solidFill>
                <a:srgbClr val="000000"/>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1100">
                <a:solidFill>
                  <a:srgbClr val="000000"/>
                </a:solidFill>
                <a:latin typeface="Libre Franklin"/>
                <a:ea typeface="Libre Franklin"/>
                <a:cs typeface="Libre Franklin"/>
                <a:sym typeface="Libre Franklin"/>
              </a:rPr>
              <a:t>If you are undecided on your program of study, you will have the opportunity to meet with one of our career counselors.</a:t>
            </a:r>
            <a:endParaRPr sz="1100">
              <a:solidFill>
                <a:srgbClr val="000000"/>
              </a:solidFill>
              <a:latin typeface="Libre Franklin"/>
              <a:ea typeface="Libre Franklin"/>
              <a:cs typeface="Libre Franklin"/>
              <a:sym typeface="Libre Franklin"/>
            </a:endParaRPr>
          </a:p>
          <a:p>
            <a:pPr marL="0" lvl="0" indent="0" algn="l" rtl="0">
              <a:lnSpc>
                <a:spcPct val="90000"/>
              </a:lnSpc>
              <a:spcBef>
                <a:spcPts val="0"/>
              </a:spcBef>
              <a:spcAft>
                <a:spcPts val="0"/>
              </a:spcAft>
              <a:buClr>
                <a:schemeClr val="dk1"/>
              </a:buClr>
              <a:buSzPts val="4400"/>
              <a:buFont typeface="Arial"/>
              <a:buNone/>
            </a:pPr>
            <a:r>
              <a:rPr lang="en-US" sz="1100">
                <a:solidFill>
                  <a:srgbClr val="000000"/>
                </a:solidFill>
                <a:latin typeface="Libre Franklin"/>
                <a:ea typeface="Libre Franklin"/>
                <a:cs typeface="Libre Franklin"/>
                <a:sym typeface="Libre Franklin"/>
              </a:rPr>
              <a:t>After Orientation, you will meet with you advisor, create your course schedule, register for classes, and then start at Davidson-Davie!</a:t>
            </a:r>
            <a:endParaRPr sz="1100">
              <a:solidFill>
                <a:srgbClr val="000000"/>
              </a:solidFill>
              <a:latin typeface="Libre Franklin"/>
              <a:ea typeface="Libre Franklin"/>
              <a:cs typeface="Libre Franklin"/>
              <a:sym typeface="Libre Franklin"/>
            </a:endParaRPr>
          </a:p>
        </p:txBody>
      </p:sp>
      <p:sp>
        <p:nvSpPr>
          <p:cNvPr id="844" name="Google Shape;844;g1fcc9865773_0_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fcc9865773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1fcc9865773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upcoming terms include Summer with the start date of June 7, and Fall 1st 8 weeks, with the start date of August 16.</a:t>
            </a:r>
            <a:endParaRPr/>
          </a:p>
        </p:txBody>
      </p:sp>
      <p:sp>
        <p:nvSpPr>
          <p:cNvPr id="852" name="Google Shape;852;g1fcc9865773_0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024c854122_4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 only did our college decide to participate as a pilot in the RISE program, but the committee decided  to locate the RISE Placement Assessment in the Transition Center. The atmosphere is welcoming with inspirational quotes sharing the message that students can succeed and they we value them at Davidson-Davie.</a:t>
            </a:r>
            <a:endParaRPr/>
          </a:p>
        </p:txBody>
      </p:sp>
      <p:sp>
        <p:nvSpPr>
          <p:cNvPr id="526" name="Google Shape;526;g2024c854122_4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024c854122_4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2024c854122_4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b72c855150_0_1442"/>
          <p:cNvSpPr txBox="1">
            <a:spLocks noGrp="1"/>
          </p:cNvSpPr>
          <p:nvPr>
            <p:ph type="ctrTitle"/>
          </p:nvPr>
        </p:nvSpPr>
        <p:spPr>
          <a:xfrm>
            <a:off x="2016578" y="2220685"/>
            <a:ext cx="6792900" cy="23841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venir"/>
              <a:buNone/>
              <a:defRPr sz="6000" b="1"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b72c855150_0_1442"/>
          <p:cNvSpPr txBox="1">
            <a:spLocks noGrp="1"/>
          </p:cNvSpPr>
          <p:nvPr>
            <p:ph type="subTitle" idx="1"/>
          </p:nvPr>
        </p:nvSpPr>
        <p:spPr>
          <a:xfrm>
            <a:off x="2016578" y="4757057"/>
            <a:ext cx="6792900" cy="15459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b72c855150_0_1442"/>
          <p:cNvSpPr txBox="1">
            <a:spLocks noGrp="1"/>
          </p:cNvSpPr>
          <p:nvPr>
            <p:ph type="dt" idx="10"/>
          </p:nvPr>
        </p:nvSpPr>
        <p:spPr>
          <a:xfrm>
            <a:off x="628650" y="645047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b72c855150_0_1442"/>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b72c855150_0_1442"/>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gb72c855150_0_1505"/>
          <p:cNvSpPr txBox="1">
            <a:spLocks noGrp="1"/>
          </p:cNvSpPr>
          <p:nvPr>
            <p:ph type="title"/>
          </p:nvPr>
        </p:nvSpPr>
        <p:spPr>
          <a:xfrm rot="5400000">
            <a:off x="5055300" y="2886943"/>
            <a:ext cx="4948500" cy="19716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4400"/>
              <a:buFont typeface="Source Sans Pro"/>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b72c855150_0_1505"/>
          <p:cNvSpPr txBox="1">
            <a:spLocks noGrp="1"/>
          </p:cNvSpPr>
          <p:nvPr>
            <p:ph type="body" idx="1"/>
          </p:nvPr>
        </p:nvSpPr>
        <p:spPr>
          <a:xfrm rot="5400000">
            <a:off x="1054725" y="972343"/>
            <a:ext cx="49485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gb72c855150_0_1505"/>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b72c855150_0_1505"/>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b72c855150_0_1505"/>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g1fcc9865773_0_354"/>
          <p:cNvSpPr txBox="1">
            <a:spLocks noGrp="1"/>
          </p:cNvSpPr>
          <p:nvPr>
            <p:ph type="ctrTitle"/>
          </p:nvPr>
        </p:nvSpPr>
        <p:spPr>
          <a:xfrm>
            <a:off x="2016578" y="2220685"/>
            <a:ext cx="6792900" cy="23841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6000"/>
              <a:buFont typeface="Avenir"/>
              <a:buNone/>
              <a:defRPr sz="6000" b="1" i="0">
                <a:solidFill>
                  <a:schemeClr val="lt1"/>
                </a:solidFill>
                <a:latin typeface="Avenir"/>
                <a:ea typeface="Avenir"/>
                <a:cs typeface="Avenir"/>
                <a:sym typeface="Avenir"/>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g1fcc9865773_0_354"/>
          <p:cNvSpPr txBox="1">
            <a:spLocks noGrp="1"/>
          </p:cNvSpPr>
          <p:nvPr>
            <p:ph type="subTitle" idx="1"/>
          </p:nvPr>
        </p:nvSpPr>
        <p:spPr>
          <a:xfrm>
            <a:off x="2016578" y="4757057"/>
            <a:ext cx="6792900" cy="15459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accent1"/>
              </a:buClr>
              <a:buSzPts val="2400"/>
              <a:buNone/>
              <a:defRPr sz="2400">
                <a:solidFill>
                  <a:schemeClr val="accent1"/>
                </a:solidFil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9" name="Google Shape;89;g1fcc9865773_0_354"/>
          <p:cNvSpPr txBox="1">
            <a:spLocks noGrp="1"/>
          </p:cNvSpPr>
          <p:nvPr>
            <p:ph type="dt" idx="10"/>
          </p:nvPr>
        </p:nvSpPr>
        <p:spPr>
          <a:xfrm>
            <a:off x="628650" y="6450479"/>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g1fcc9865773_0_354"/>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g1fcc9865773_0_354"/>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g1fcc9865773_0_360"/>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1fcc9865773_0_360"/>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 name="Google Shape;95;g1fcc9865773_0_360"/>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g1fcc9865773_0_360"/>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g1fcc9865773_0_360"/>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g1fcc9865773_0_366"/>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1fcc9865773_0_366"/>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2400"/>
              <a:buNone/>
              <a:defRPr sz="2400">
                <a:solidFill>
                  <a:schemeClr val="accent1"/>
                </a:solidFill>
              </a:defRPr>
            </a:lvl1pPr>
            <a:lvl2pPr marL="914400" lvl="1" indent="-228600" algn="l" rtl="0">
              <a:lnSpc>
                <a:spcPct val="90000"/>
              </a:lnSpc>
              <a:spcBef>
                <a:spcPts val="500"/>
              </a:spcBef>
              <a:spcAft>
                <a:spcPts val="0"/>
              </a:spcAft>
              <a:buClr>
                <a:srgbClr val="888B99"/>
              </a:buClr>
              <a:buSzPts val="2000"/>
              <a:buNone/>
              <a:defRPr sz="2000">
                <a:solidFill>
                  <a:srgbClr val="888B99"/>
                </a:solidFill>
              </a:defRPr>
            </a:lvl2pPr>
            <a:lvl3pPr marL="1371600" lvl="2" indent="-228600" algn="l" rtl="0">
              <a:lnSpc>
                <a:spcPct val="90000"/>
              </a:lnSpc>
              <a:spcBef>
                <a:spcPts val="500"/>
              </a:spcBef>
              <a:spcAft>
                <a:spcPts val="0"/>
              </a:spcAft>
              <a:buClr>
                <a:srgbClr val="888B99"/>
              </a:buClr>
              <a:buSzPts val="1800"/>
              <a:buNone/>
              <a:defRPr sz="1800">
                <a:solidFill>
                  <a:srgbClr val="888B99"/>
                </a:solidFill>
              </a:defRPr>
            </a:lvl3pPr>
            <a:lvl4pPr marL="1828800" lvl="3" indent="-228600" algn="l" rtl="0">
              <a:lnSpc>
                <a:spcPct val="90000"/>
              </a:lnSpc>
              <a:spcBef>
                <a:spcPts val="500"/>
              </a:spcBef>
              <a:spcAft>
                <a:spcPts val="0"/>
              </a:spcAft>
              <a:buClr>
                <a:srgbClr val="888B99"/>
              </a:buClr>
              <a:buSzPts val="1600"/>
              <a:buNone/>
              <a:defRPr sz="1600">
                <a:solidFill>
                  <a:srgbClr val="888B99"/>
                </a:solidFill>
              </a:defRPr>
            </a:lvl4pPr>
            <a:lvl5pPr marL="2286000" lvl="4" indent="-228600" algn="l" rtl="0">
              <a:lnSpc>
                <a:spcPct val="90000"/>
              </a:lnSpc>
              <a:spcBef>
                <a:spcPts val="500"/>
              </a:spcBef>
              <a:spcAft>
                <a:spcPts val="0"/>
              </a:spcAft>
              <a:buClr>
                <a:srgbClr val="888B99"/>
              </a:buClr>
              <a:buSzPts val="1600"/>
              <a:buNone/>
              <a:defRPr sz="1600">
                <a:solidFill>
                  <a:srgbClr val="888B99"/>
                </a:solidFill>
              </a:defRPr>
            </a:lvl5pPr>
            <a:lvl6pPr marL="2743200" lvl="5" indent="-228600" algn="l" rtl="0">
              <a:lnSpc>
                <a:spcPct val="90000"/>
              </a:lnSpc>
              <a:spcBef>
                <a:spcPts val="500"/>
              </a:spcBef>
              <a:spcAft>
                <a:spcPts val="0"/>
              </a:spcAft>
              <a:buClr>
                <a:srgbClr val="888B99"/>
              </a:buClr>
              <a:buSzPts val="1600"/>
              <a:buNone/>
              <a:defRPr sz="1600">
                <a:solidFill>
                  <a:srgbClr val="888B99"/>
                </a:solidFill>
              </a:defRPr>
            </a:lvl6pPr>
            <a:lvl7pPr marL="3200400" lvl="6" indent="-228600" algn="l" rtl="0">
              <a:lnSpc>
                <a:spcPct val="90000"/>
              </a:lnSpc>
              <a:spcBef>
                <a:spcPts val="500"/>
              </a:spcBef>
              <a:spcAft>
                <a:spcPts val="0"/>
              </a:spcAft>
              <a:buClr>
                <a:srgbClr val="888B99"/>
              </a:buClr>
              <a:buSzPts val="1600"/>
              <a:buNone/>
              <a:defRPr sz="1600">
                <a:solidFill>
                  <a:srgbClr val="888B99"/>
                </a:solidFill>
              </a:defRPr>
            </a:lvl7pPr>
            <a:lvl8pPr marL="3657600" lvl="7" indent="-228600" algn="l" rtl="0">
              <a:lnSpc>
                <a:spcPct val="90000"/>
              </a:lnSpc>
              <a:spcBef>
                <a:spcPts val="500"/>
              </a:spcBef>
              <a:spcAft>
                <a:spcPts val="0"/>
              </a:spcAft>
              <a:buClr>
                <a:srgbClr val="888B99"/>
              </a:buClr>
              <a:buSzPts val="1600"/>
              <a:buNone/>
              <a:defRPr sz="1600">
                <a:solidFill>
                  <a:srgbClr val="888B99"/>
                </a:solidFill>
              </a:defRPr>
            </a:lvl8pPr>
            <a:lvl9pPr marL="4114800" lvl="8" indent="-228600" algn="l" rtl="0">
              <a:lnSpc>
                <a:spcPct val="90000"/>
              </a:lnSpc>
              <a:spcBef>
                <a:spcPts val="500"/>
              </a:spcBef>
              <a:spcAft>
                <a:spcPts val="0"/>
              </a:spcAft>
              <a:buClr>
                <a:srgbClr val="888B99"/>
              </a:buClr>
              <a:buSzPts val="1600"/>
              <a:buNone/>
              <a:defRPr sz="1600">
                <a:solidFill>
                  <a:srgbClr val="888B99"/>
                </a:solidFill>
              </a:defRPr>
            </a:lvl9pPr>
          </a:lstStyle>
          <a:p>
            <a:endParaRPr/>
          </a:p>
        </p:txBody>
      </p:sp>
      <p:sp>
        <p:nvSpPr>
          <p:cNvPr id="101" name="Google Shape;101;g1fcc9865773_0_366"/>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g1fcc9865773_0_366"/>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g1fcc9865773_0_366"/>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g1fcc9865773_0_372"/>
          <p:cNvSpPr txBox="1">
            <a:spLocks noGrp="1"/>
          </p:cNvSpPr>
          <p:nvPr>
            <p:ph type="title"/>
          </p:nvPr>
        </p:nvSpPr>
        <p:spPr>
          <a:xfrm>
            <a:off x="2686050" y="28949"/>
            <a:ext cx="6457800" cy="1262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1fcc9865773_0_372"/>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1fcc9865773_0_372"/>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1fcc9865773_0_372"/>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g1fcc9865773_0_377"/>
          <p:cNvSpPr txBox="1">
            <a:spLocks noGrp="1"/>
          </p:cNvSpPr>
          <p:nvPr>
            <p:ph type="title"/>
          </p:nvPr>
        </p:nvSpPr>
        <p:spPr>
          <a:xfrm>
            <a:off x="2686050" y="0"/>
            <a:ext cx="6457800" cy="1304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1fcc9865773_0_377"/>
          <p:cNvSpPr txBox="1">
            <a:spLocks noGrp="1"/>
          </p:cNvSpPr>
          <p:nvPr>
            <p:ph type="body" idx="1"/>
          </p:nvPr>
        </p:nvSpPr>
        <p:spPr>
          <a:xfrm>
            <a:off x="628650" y="1456858"/>
            <a:ext cx="3886200" cy="48549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1"/>
              </a:buClr>
              <a:buSzPts val="2800"/>
              <a:buChar char="•"/>
              <a:defRPr>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fcc9865773_0_377"/>
          <p:cNvSpPr txBox="1">
            <a:spLocks noGrp="1"/>
          </p:cNvSpPr>
          <p:nvPr>
            <p:ph type="body" idx="2"/>
          </p:nvPr>
        </p:nvSpPr>
        <p:spPr>
          <a:xfrm>
            <a:off x="4629150" y="1456858"/>
            <a:ext cx="3886200" cy="48549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1"/>
              </a:buClr>
              <a:buSzPts val="2800"/>
              <a:buChar char="•"/>
              <a:defRPr>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1fcc9865773_0_377"/>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1fcc9865773_0_377"/>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g1fcc9865773_0_377"/>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g1fcc9865773_0_384"/>
          <p:cNvSpPr txBox="1">
            <a:spLocks noGrp="1"/>
          </p:cNvSpPr>
          <p:nvPr>
            <p:ph type="title"/>
          </p:nvPr>
        </p:nvSpPr>
        <p:spPr>
          <a:xfrm>
            <a:off x="2686050" y="1"/>
            <a:ext cx="6457800" cy="12909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1fcc9865773_0_384"/>
          <p:cNvSpPr txBox="1">
            <a:spLocks noGrp="1"/>
          </p:cNvSpPr>
          <p:nvPr>
            <p:ph type="body" idx="1"/>
          </p:nvPr>
        </p:nvSpPr>
        <p:spPr>
          <a:xfrm>
            <a:off x="629841" y="1519799"/>
            <a:ext cx="38685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solidFill>
                  <a:schemeClr val="dk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9" name="Google Shape;119;g1fcc9865773_0_384"/>
          <p:cNvSpPr txBox="1">
            <a:spLocks noGrp="1"/>
          </p:cNvSpPr>
          <p:nvPr>
            <p:ph type="body" idx="2"/>
          </p:nvPr>
        </p:nvSpPr>
        <p:spPr>
          <a:xfrm>
            <a:off x="629841" y="2343711"/>
            <a:ext cx="3868500" cy="3953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g1fcc9865773_0_384"/>
          <p:cNvSpPr txBox="1">
            <a:spLocks noGrp="1"/>
          </p:cNvSpPr>
          <p:nvPr>
            <p:ph type="body" idx="3"/>
          </p:nvPr>
        </p:nvSpPr>
        <p:spPr>
          <a:xfrm>
            <a:off x="4629150" y="1519799"/>
            <a:ext cx="38874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solidFill>
                  <a:schemeClr val="dk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1" name="Google Shape;121;g1fcc9865773_0_384"/>
          <p:cNvSpPr txBox="1">
            <a:spLocks noGrp="1"/>
          </p:cNvSpPr>
          <p:nvPr>
            <p:ph type="body" idx="4"/>
          </p:nvPr>
        </p:nvSpPr>
        <p:spPr>
          <a:xfrm>
            <a:off x="4629150" y="2343711"/>
            <a:ext cx="3887400" cy="3953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g1fcc9865773_0_384"/>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g1fcc9865773_0_384"/>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1fcc9865773_0_384"/>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g1fcc9865773_0_393"/>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1fcc9865773_0_393"/>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1fcc9865773_0_393"/>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fcc9865773_0_397"/>
          <p:cNvSpPr txBox="1">
            <a:spLocks noGrp="1"/>
          </p:cNvSpPr>
          <p:nvPr>
            <p:ph type="title"/>
          </p:nvPr>
        </p:nvSpPr>
        <p:spPr>
          <a:xfrm>
            <a:off x="629841" y="1458069"/>
            <a:ext cx="2949000" cy="10701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accent1"/>
              </a:buClr>
              <a:buSzPts val="3200"/>
              <a:buFont typeface="Source Sans Pro"/>
              <a:buNone/>
              <a:defRPr sz="3200">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1fcc9865773_0_397"/>
          <p:cNvSpPr txBox="1">
            <a:spLocks noGrp="1"/>
          </p:cNvSpPr>
          <p:nvPr>
            <p:ph type="body" idx="1"/>
          </p:nvPr>
        </p:nvSpPr>
        <p:spPr>
          <a:xfrm>
            <a:off x="3887391" y="1458070"/>
            <a:ext cx="46293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accent5"/>
              </a:buClr>
              <a:buSzPts val="3200"/>
              <a:buChar char="•"/>
              <a:defRPr sz="3200">
                <a:solidFill>
                  <a:schemeClr val="accent5"/>
                </a:solidFill>
              </a:defRPr>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fcc9865773_0_397"/>
          <p:cNvSpPr txBox="1">
            <a:spLocks noGrp="1"/>
          </p:cNvSpPr>
          <p:nvPr>
            <p:ph type="body" idx="2"/>
          </p:nvPr>
        </p:nvSpPr>
        <p:spPr>
          <a:xfrm>
            <a:off x="629841" y="2528045"/>
            <a:ext cx="294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solidFill>
                  <a:schemeClr val="dk1"/>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fcc9865773_0_397"/>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1fcc9865773_0_397"/>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1fcc9865773_0_397"/>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fcc9865773_0_404"/>
          <p:cNvSpPr txBox="1">
            <a:spLocks noGrp="1"/>
          </p:cNvSpPr>
          <p:nvPr>
            <p:ph type="title"/>
          </p:nvPr>
        </p:nvSpPr>
        <p:spPr>
          <a:xfrm>
            <a:off x="629841" y="1471516"/>
            <a:ext cx="2949000" cy="10701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3200"/>
              <a:buFont typeface="Source Sans Pro"/>
              <a:buNone/>
              <a:defRPr sz="32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1fcc9865773_0_404"/>
          <p:cNvSpPr>
            <a:spLocks noGrp="1"/>
          </p:cNvSpPr>
          <p:nvPr>
            <p:ph type="pic" idx="2"/>
          </p:nvPr>
        </p:nvSpPr>
        <p:spPr>
          <a:xfrm>
            <a:off x="3887391" y="1471517"/>
            <a:ext cx="4629300" cy="4873500"/>
          </a:xfrm>
          <a:prstGeom prst="rect">
            <a:avLst/>
          </a:prstGeom>
          <a:noFill/>
          <a:ln>
            <a:noFill/>
          </a:ln>
        </p:spPr>
      </p:sp>
      <p:sp>
        <p:nvSpPr>
          <p:cNvPr id="139" name="Google Shape;139;g1fcc9865773_0_404"/>
          <p:cNvSpPr txBox="1">
            <a:spLocks noGrp="1"/>
          </p:cNvSpPr>
          <p:nvPr>
            <p:ph type="body" idx="1"/>
          </p:nvPr>
        </p:nvSpPr>
        <p:spPr>
          <a:xfrm>
            <a:off x="629841" y="2541492"/>
            <a:ext cx="294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fcc9865773_0_404"/>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1fcc9865773_0_404"/>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1fcc9865773_0_404"/>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b72c855150_0_1448"/>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b72c855150_0_1448"/>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b72c855150_0_1448"/>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b72c855150_0_1448"/>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b72c855150_0_1448"/>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fcc9865773_0_411"/>
          <p:cNvSpPr txBox="1">
            <a:spLocks noGrp="1"/>
          </p:cNvSpPr>
          <p:nvPr>
            <p:ph type="title"/>
          </p:nvPr>
        </p:nvSpPr>
        <p:spPr>
          <a:xfrm>
            <a:off x="2686050" y="28949"/>
            <a:ext cx="64578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1fcc9865773_0_411"/>
          <p:cNvSpPr txBox="1">
            <a:spLocks noGrp="1"/>
          </p:cNvSpPr>
          <p:nvPr>
            <p:ph type="body" idx="1"/>
          </p:nvPr>
        </p:nvSpPr>
        <p:spPr>
          <a:xfrm rot="5400000">
            <a:off x="2324400" y="-13907"/>
            <a:ext cx="4495200" cy="78867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1"/>
              </a:buClr>
              <a:buSzPts val="2800"/>
              <a:buChar char="•"/>
              <a:defRPr>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fcc9865773_0_411"/>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1fcc9865773_0_411"/>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1fcc9865773_0_411"/>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fcc9865773_0_417"/>
          <p:cNvSpPr txBox="1">
            <a:spLocks noGrp="1"/>
          </p:cNvSpPr>
          <p:nvPr>
            <p:ph type="title"/>
          </p:nvPr>
        </p:nvSpPr>
        <p:spPr>
          <a:xfrm rot="5400000">
            <a:off x="5055300" y="2886943"/>
            <a:ext cx="4948500" cy="19716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accent1"/>
              </a:buClr>
              <a:buSzPts val="4400"/>
              <a:buFont typeface="Source Sans Pro"/>
              <a:buNone/>
              <a:defRPr>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1fcc9865773_0_417"/>
          <p:cNvSpPr txBox="1">
            <a:spLocks noGrp="1"/>
          </p:cNvSpPr>
          <p:nvPr>
            <p:ph type="body" idx="1"/>
          </p:nvPr>
        </p:nvSpPr>
        <p:spPr>
          <a:xfrm rot="5400000">
            <a:off x="1054725" y="972343"/>
            <a:ext cx="49485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fcc9865773_0_417"/>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1fcc9865773_0_417"/>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g1fcc9865773_0_417"/>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55"/>
        <p:cNvGrpSpPr/>
        <p:nvPr/>
      </p:nvGrpSpPr>
      <p:grpSpPr>
        <a:xfrm>
          <a:off x="0" y="0"/>
          <a:ext cx="0" cy="0"/>
          <a:chOff x="0" y="0"/>
          <a:chExt cx="0" cy="0"/>
        </a:xfrm>
      </p:grpSpPr>
      <p:pic>
        <p:nvPicPr>
          <p:cNvPr id="156" name="Google Shape;156;g1fcc9865773_0_423"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57" name="Google Shape;157;g1fcc9865773_0_423"/>
          <p:cNvSpPr txBox="1">
            <a:spLocks noGrp="1"/>
          </p:cNvSpPr>
          <p:nvPr>
            <p:ph type="title"/>
          </p:nvPr>
        </p:nvSpPr>
        <p:spPr>
          <a:xfrm>
            <a:off x="514351" y="4732865"/>
            <a:ext cx="7598700" cy="566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SzPts val="4400"/>
              <a:buNone/>
              <a:defRPr sz="18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1fcc9865773_0_423"/>
          <p:cNvSpPr>
            <a:spLocks noGrp="1"/>
          </p:cNvSpPr>
          <p:nvPr>
            <p:ph type="pic" idx="2"/>
          </p:nvPr>
        </p:nvSpPr>
        <p:spPr>
          <a:xfrm>
            <a:off x="1028701" y="932112"/>
            <a:ext cx="6570000" cy="316470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sp>
      <p:sp>
        <p:nvSpPr>
          <p:cNvPr id="159" name="Google Shape;159;g1fcc9865773_0_423"/>
          <p:cNvSpPr txBox="1">
            <a:spLocks noGrp="1"/>
          </p:cNvSpPr>
          <p:nvPr>
            <p:ph type="body" idx="1"/>
          </p:nvPr>
        </p:nvSpPr>
        <p:spPr>
          <a:xfrm>
            <a:off x="514351" y="5299603"/>
            <a:ext cx="7598700" cy="493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50"/>
            </a:lvl1pPr>
            <a:lvl2pPr marL="914400" lvl="1" indent="-228600" algn="l" rtl="0">
              <a:lnSpc>
                <a:spcPct val="90000"/>
              </a:lnSpc>
              <a:spcBef>
                <a:spcPts val="500"/>
              </a:spcBef>
              <a:spcAft>
                <a:spcPts val="0"/>
              </a:spcAft>
              <a:buSzPts val="2400"/>
              <a:buNone/>
              <a:defRPr sz="900"/>
            </a:lvl2pPr>
            <a:lvl3pPr marL="1371600" lvl="2" indent="-228600" algn="l" rtl="0">
              <a:lnSpc>
                <a:spcPct val="90000"/>
              </a:lnSpc>
              <a:spcBef>
                <a:spcPts val="500"/>
              </a:spcBef>
              <a:spcAft>
                <a:spcPts val="0"/>
              </a:spcAft>
              <a:buSzPts val="2000"/>
              <a:buNone/>
              <a:defRPr sz="750"/>
            </a:lvl3pPr>
            <a:lvl4pPr marL="1828800" lvl="3" indent="-228600" algn="l" rtl="0">
              <a:lnSpc>
                <a:spcPct val="90000"/>
              </a:lnSpc>
              <a:spcBef>
                <a:spcPts val="500"/>
              </a:spcBef>
              <a:spcAft>
                <a:spcPts val="0"/>
              </a:spcAft>
              <a:buSzPts val="1800"/>
              <a:buNone/>
              <a:defRPr sz="675"/>
            </a:lvl4pPr>
            <a:lvl5pPr marL="2286000" lvl="4" indent="-228600" algn="l" rtl="0">
              <a:lnSpc>
                <a:spcPct val="90000"/>
              </a:lnSpc>
              <a:spcBef>
                <a:spcPts val="500"/>
              </a:spcBef>
              <a:spcAft>
                <a:spcPts val="0"/>
              </a:spcAft>
              <a:buSzPts val="1800"/>
              <a:buNone/>
              <a:defRPr sz="675"/>
            </a:lvl5pPr>
            <a:lvl6pPr marL="2743200" lvl="5" indent="-228600" algn="l" rtl="0">
              <a:lnSpc>
                <a:spcPct val="90000"/>
              </a:lnSpc>
              <a:spcBef>
                <a:spcPts val="500"/>
              </a:spcBef>
              <a:spcAft>
                <a:spcPts val="0"/>
              </a:spcAft>
              <a:buSzPts val="1800"/>
              <a:buNone/>
              <a:defRPr sz="675"/>
            </a:lvl6pPr>
            <a:lvl7pPr marL="3200400" lvl="6" indent="-228600" algn="l" rtl="0">
              <a:lnSpc>
                <a:spcPct val="90000"/>
              </a:lnSpc>
              <a:spcBef>
                <a:spcPts val="500"/>
              </a:spcBef>
              <a:spcAft>
                <a:spcPts val="0"/>
              </a:spcAft>
              <a:buSzPts val="1800"/>
              <a:buNone/>
              <a:defRPr sz="675"/>
            </a:lvl7pPr>
            <a:lvl8pPr marL="3657600" lvl="7" indent="-228600" algn="l" rtl="0">
              <a:lnSpc>
                <a:spcPct val="90000"/>
              </a:lnSpc>
              <a:spcBef>
                <a:spcPts val="500"/>
              </a:spcBef>
              <a:spcAft>
                <a:spcPts val="0"/>
              </a:spcAft>
              <a:buSzPts val="1800"/>
              <a:buNone/>
              <a:defRPr sz="675"/>
            </a:lvl8pPr>
            <a:lvl9pPr marL="4114800" lvl="8" indent="-228600" algn="l" rtl="0">
              <a:lnSpc>
                <a:spcPct val="90000"/>
              </a:lnSpc>
              <a:spcBef>
                <a:spcPts val="500"/>
              </a:spcBef>
              <a:spcAft>
                <a:spcPts val="0"/>
              </a:spcAft>
              <a:buSzPts val="1800"/>
              <a:buNone/>
              <a:defRPr sz="675"/>
            </a:lvl9pPr>
          </a:lstStyle>
          <a:p>
            <a:endParaRPr/>
          </a:p>
        </p:txBody>
      </p:sp>
      <p:sp>
        <p:nvSpPr>
          <p:cNvPr id="160" name="Google Shape;160;g1fcc9865773_0_423"/>
          <p:cNvSpPr txBox="1">
            <a:spLocks noGrp="1"/>
          </p:cNvSpPr>
          <p:nvPr>
            <p:ph type="dt" idx="10"/>
          </p:nvPr>
        </p:nvSpPr>
        <p:spPr>
          <a:xfrm>
            <a:off x="628650" y="64706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g1fcc9865773_0_423"/>
          <p:cNvSpPr txBox="1">
            <a:spLocks noGrp="1"/>
          </p:cNvSpPr>
          <p:nvPr>
            <p:ph type="ftr" idx="11"/>
          </p:nvPr>
        </p:nvSpPr>
        <p:spPr>
          <a:xfrm>
            <a:off x="3028950" y="64706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g1fcc9865773_0_423"/>
          <p:cNvSpPr txBox="1">
            <a:spLocks noGrp="1"/>
          </p:cNvSpPr>
          <p:nvPr>
            <p:ph type="sldNum" idx="12"/>
          </p:nvPr>
        </p:nvSpPr>
        <p:spPr>
          <a:xfrm>
            <a:off x="6457950" y="64706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g1fcc9865773_0_437"/>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300"/>
              <a:buFont typeface="Source Sans Pr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 name="Google Shape;171;g1fcc9865773_0_437"/>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2" name="Google Shape;172;g1fcc9865773_0_437"/>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g1fcc9865773_0_437"/>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g1fcc9865773_0_437"/>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g1fcc9865773_0_443"/>
          <p:cNvSpPr txBox="1">
            <a:spLocks noGrp="1"/>
          </p:cNvSpPr>
          <p:nvPr>
            <p:ph type="title"/>
          </p:nvPr>
        </p:nvSpPr>
        <p:spPr>
          <a:xfrm>
            <a:off x="2686050" y="1"/>
            <a:ext cx="6458100" cy="12909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300"/>
              <a:buFont typeface="Source Sans Pr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g1fcc9865773_0_443"/>
          <p:cNvSpPr txBox="1">
            <a:spLocks noGrp="1"/>
          </p:cNvSpPr>
          <p:nvPr>
            <p:ph type="body" idx="1"/>
          </p:nvPr>
        </p:nvSpPr>
        <p:spPr>
          <a:xfrm>
            <a:off x="629841" y="1519799"/>
            <a:ext cx="38682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solidFill>
                  <a:schemeClr val="dk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8" name="Google Shape;178;g1fcc9865773_0_443"/>
          <p:cNvSpPr txBox="1">
            <a:spLocks noGrp="1"/>
          </p:cNvSpPr>
          <p:nvPr>
            <p:ph type="body" idx="2"/>
          </p:nvPr>
        </p:nvSpPr>
        <p:spPr>
          <a:xfrm>
            <a:off x="629841" y="2343711"/>
            <a:ext cx="3868200" cy="3953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g1fcc9865773_0_443"/>
          <p:cNvSpPr txBox="1">
            <a:spLocks noGrp="1"/>
          </p:cNvSpPr>
          <p:nvPr>
            <p:ph type="body" idx="3"/>
          </p:nvPr>
        </p:nvSpPr>
        <p:spPr>
          <a:xfrm>
            <a:off x="4629150" y="1519799"/>
            <a:ext cx="38874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solidFill>
                  <a:schemeClr val="dk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80" name="Google Shape;180;g1fcc9865773_0_443"/>
          <p:cNvSpPr txBox="1">
            <a:spLocks noGrp="1"/>
          </p:cNvSpPr>
          <p:nvPr>
            <p:ph type="body" idx="4"/>
          </p:nvPr>
        </p:nvSpPr>
        <p:spPr>
          <a:xfrm>
            <a:off x="4629150" y="2343711"/>
            <a:ext cx="3887400" cy="3953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1" name="Google Shape;181;g1fcc9865773_0_443"/>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g1fcc9865773_0_443"/>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g1fcc9865773_0_443"/>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g1fcc9865773_0_452"/>
          <p:cNvSpPr txBox="1">
            <a:spLocks noGrp="1"/>
          </p:cNvSpPr>
          <p:nvPr>
            <p:ph type="ctrTitle"/>
          </p:nvPr>
        </p:nvSpPr>
        <p:spPr>
          <a:xfrm>
            <a:off x="2016578" y="2220685"/>
            <a:ext cx="6792600" cy="23841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Avenir"/>
              <a:buNone/>
              <a:defRPr sz="4500" b="1" i="0">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6" name="Google Shape;186;g1fcc9865773_0_452"/>
          <p:cNvSpPr txBox="1">
            <a:spLocks noGrp="1"/>
          </p:cNvSpPr>
          <p:nvPr>
            <p:ph type="subTitle" idx="1"/>
          </p:nvPr>
        </p:nvSpPr>
        <p:spPr>
          <a:xfrm>
            <a:off x="2016578" y="4757057"/>
            <a:ext cx="6792600" cy="154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None/>
              <a:defRPr sz="1800">
                <a:solidFill>
                  <a:schemeClr val="accen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87" name="Google Shape;187;g1fcc9865773_0_452"/>
          <p:cNvSpPr txBox="1">
            <a:spLocks noGrp="1"/>
          </p:cNvSpPr>
          <p:nvPr>
            <p:ph type="dt" idx="10"/>
          </p:nvPr>
        </p:nvSpPr>
        <p:spPr>
          <a:xfrm>
            <a:off x="628650" y="6450479"/>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g1fcc9865773_0_452"/>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g1fcc9865773_0_452"/>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0"/>
        <p:cNvGrpSpPr/>
        <p:nvPr/>
      </p:nvGrpSpPr>
      <p:grpSpPr>
        <a:xfrm>
          <a:off x="0" y="0"/>
          <a:ext cx="0" cy="0"/>
          <a:chOff x="0" y="0"/>
          <a:chExt cx="0" cy="0"/>
        </a:xfrm>
      </p:grpSpPr>
      <p:sp>
        <p:nvSpPr>
          <p:cNvPr id="191" name="Google Shape;191;g1fcc9865773_0_458"/>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5"/>
              </a:buClr>
              <a:buSzPts val="4500"/>
              <a:buFont typeface="Avenir"/>
              <a:buNone/>
              <a:defRPr sz="4500" b="1" i="0">
                <a:solidFill>
                  <a:schemeClr val="accent5"/>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2" name="Google Shape;192;g1fcc9865773_0_458"/>
          <p:cNvSpPr txBox="1">
            <a:spLocks noGrp="1"/>
          </p:cNvSpPr>
          <p:nvPr>
            <p:ph type="body" idx="1"/>
          </p:nvPr>
        </p:nvSpPr>
        <p:spPr>
          <a:xfrm>
            <a:off x="623888" y="4589463"/>
            <a:ext cx="7886700" cy="1500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1800"/>
              <a:buNone/>
              <a:defRPr sz="1800">
                <a:solidFill>
                  <a:schemeClr val="accent1"/>
                </a:solidFill>
              </a:defRPr>
            </a:lvl1pPr>
            <a:lvl2pPr marL="914400" lvl="1" indent="-228600" algn="l" rtl="0">
              <a:lnSpc>
                <a:spcPct val="90000"/>
              </a:lnSpc>
              <a:spcBef>
                <a:spcPts val="400"/>
              </a:spcBef>
              <a:spcAft>
                <a:spcPts val="0"/>
              </a:spcAft>
              <a:buClr>
                <a:srgbClr val="888B99"/>
              </a:buClr>
              <a:buSzPts val="1500"/>
              <a:buNone/>
              <a:defRPr sz="1500">
                <a:solidFill>
                  <a:srgbClr val="888B99"/>
                </a:solidFill>
              </a:defRPr>
            </a:lvl2pPr>
            <a:lvl3pPr marL="1371600" lvl="2" indent="-228600" algn="l" rtl="0">
              <a:lnSpc>
                <a:spcPct val="90000"/>
              </a:lnSpc>
              <a:spcBef>
                <a:spcPts val="400"/>
              </a:spcBef>
              <a:spcAft>
                <a:spcPts val="0"/>
              </a:spcAft>
              <a:buClr>
                <a:srgbClr val="888B99"/>
              </a:buClr>
              <a:buSzPts val="1400"/>
              <a:buNone/>
              <a:defRPr sz="1400">
                <a:solidFill>
                  <a:srgbClr val="888B99"/>
                </a:solidFill>
              </a:defRPr>
            </a:lvl3pPr>
            <a:lvl4pPr marL="1828800" lvl="3" indent="-228600" algn="l" rtl="0">
              <a:lnSpc>
                <a:spcPct val="90000"/>
              </a:lnSpc>
              <a:spcBef>
                <a:spcPts val="400"/>
              </a:spcBef>
              <a:spcAft>
                <a:spcPts val="0"/>
              </a:spcAft>
              <a:buClr>
                <a:srgbClr val="888B99"/>
              </a:buClr>
              <a:buSzPts val="1200"/>
              <a:buNone/>
              <a:defRPr sz="1200">
                <a:solidFill>
                  <a:srgbClr val="888B99"/>
                </a:solidFill>
              </a:defRPr>
            </a:lvl4pPr>
            <a:lvl5pPr marL="2286000" lvl="4" indent="-228600" algn="l" rtl="0">
              <a:lnSpc>
                <a:spcPct val="90000"/>
              </a:lnSpc>
              <a:spcBef>
                <a:spcPts val="400"/>
              </a:spcBef>
              <a:spcAft>
                <a:spcPts val="0"/>
              </a:spcAft>
              <a:buClr>
                <a:srgbClr val="888B99"/>
              </a:buClr>
              <a:buSzPts val="1200"/>
              <a:buNone/>
              <a:defRPr sz="1200">
                <a:solidFill>
                  <a:srgbClr val="888B99"/>
                </a:solidFill>
              </a:defRPr>
            </a:lvl5pPr>
            <a:lvl6pPr marL="2743200" lvl="5" indent="-228600" algn="l" rtl="0">
              <a:lnSpc>
                <a:spcPct val="90000"/>
              </a:lnSpc>
              <a:spcBef>
                <a:spcPts val="400"/>
              </a:spcBef>
              <a:spcAft>
                <a:spcPts val="0"/>
              </a:spcAft>
              <a:buClr>
                <a:srgbClr val="888B99"/>
              </a:buClr>
              <a:buSzPts val="1200"/>
              <a:buNone/>
              <a:defRPr sz="1200">
                <a:solidFill>
                  <a:srgbClr val="888B99"/>
                </a:solidFill>
              </a:defRPr>
            </a:lvl6pPr>
            <a:lvl7pPr marL="3200400" lvl="6" indent="-228600" algn="l" rtl="0">
              <a:lnSpc>
                <a:spcPct val="90000"/>
              </a:lnSpc>
              <a:spcBef>
                <a:spcPts val="400"/>
              </a:spcBef>
              <a:spcAft>
                <a:spcPts val="0"/>
              </a:spcAft>
              <a:buClr>
                <a:srgbClr val="888B99"/>
              </a:buClr>
              <a:buSzPts val="1200"/>
              <a:buNone/>
              <a:defRPr sz="1200">
                <a:solidFill>
                  <a:srgbClr val="888B99"/>
                </a:solidFill>
              </a:defRPr>
            </a:lvl7pPr>
            <a:lvl8pPr marL="3657600" lvl="7" indent="-228600" algn="l" rtl="0">
              <a:lnSpc>
                <a:spcPct val="90000"/>
              </a:lnSpc>
              <a:spcBef>
                <a:spcPts val="400"/>
              </a:spcBef>
              <a:spcAft>
                <a:spcPts val="0"/>
              </a:spcAft>
              <a:buClr>
                <a:srgbClr val="888B99"/>
              </a:buClr>
              <a:buSzPts val="1200"/>
              <a:buNone/>
              <a:defRPr sz="1200">
                <a:solidFill>
                  <a:srgbClr val="888B99"/>
                </a:solidFill>
              </a:defRPr>
            </a:lvl8pPr>
            <a:lvl9pPr marL="4114800" lvl="8" indent="-228600" algn="l" rtl="0">
              <a:lnSpc>
                <a:spcPct val="90000"/>
              </a:lnSpc>
              <a:spcBef>
                <a:spcPts val="400"/>
              </a:spcBef>
              <a:spcAft>
                <a:spcPts val="0"/>
              </a:spcAft>
              <a:buClr>
                <a:srgbClr val="888B99"/>
              </a:buClr>
              <a:buSzPts val="1200"/>
              <a:buNone/>
              <a:defRPr sz="1200">
                <a:solidFill>
                  <a:srgbClr val="888B99"/>
                </a:solidFill>
              </a:defRPr>
            </a:lvl9pPr>
          </a:lstStyle>
          <a:p>
            <a:endParaRPr/>
          </a:p>
        </p:txBody>
      </p:sp>
      <p:sp>
        <p:nvSpPr>
          <p:cNvPr id="193" name="Google Shape;193;g1fcc9865773_0_458"/>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g1fcc9865773_0_458"/>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g1fcc9865773_0_458"/>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6"/>
        <p:cNvGrpSpPr/>
        <p:nvPr/>
      </p:nvGrpSpPr>
      <p:grpSpPr>
        <a:xfrm>
          <a:off x="0" y="0"/>
          <a:ext cx="0" cy="0"/>
          <a:chOff x="0" y="0"/>
          <a:chExt cx="0" cy="0"/>
        </a:xfrm>
      </p:grpSpPr>
      <p:sp>
        <p:nvSpPr>
          <p:cNvPr id="197" name="Google Shape;197;g1fcc9865773_0_464"/>
          <p:cNvSpPr txBox="1">
            <a:spLocks noGrp="1"/>
          </p:cNvSpPr>
          <p:nvPr>
            <p:ph type="title"/>
          </p:nvPr>
        </p:nvSpPr>
        <p:spPr>
          <a:xfrm>
            <a:off x="2686050" y="0"/>
            <a:ext cx="6458100" cy="13044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300"/>
              <a:buFont typeface="Source Sans Pr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g1fcc9865773_0_464"/>
          <p:cNvSpPr txBox="1">
            <a:spLocks noGrp="1"/>
          </p:cNvSpPr>
          <p:nvPr>
            <p:ph type="body" idx="1"/>
          </p:nvPr>
        </p:nvSpPr>
        <p:spPr>
          <a:xfrm>
            <a:off x="628650" y="1456858"/>
            <a:ext cx="3886200" cy="48543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chemeClr val="accent1"/>
              </a:buClr>
              <a:buSzPts val="2100"/>
              <a:buChar char="•"/>
              <a:defRPr>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9" name="Google Shape;199;g1fcc9865773_0_464"/>
          <p:cNvSpPr txBox="1">
            <a:spLocks noGrp="1"/>
          </p:cNvSpPr>
          <p:nvPr>
            <p:ph type="body" idx="2"/>
          </p:nvPr>
        </p:nvSpPr>
        <p:spPr>
          <a:xfrm>
            <a:off x="4629150" y="1456858"/>
            <a:ext cx="3886200" cy="48543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chemeClr val="accent1"/>
              </a:buClr>
              <a:buSzPts val="2100"/>
              <a:buChar char="•"/>
              <a:defRPr>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0" name="Google Shape;200;g1fcc9865773_0_464"/>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g1fcc9865773_0_464"/>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g1fcc9865773_0_464"/>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g1fcc9865773_0_471"/>
          <p:cNvSpPr txBox="1">
            <a:spLocks noGrp="1"/>
          </p:cNvSpPr>
          <p:nvPr>
            <p:ph type="title"/>
          </p:nvPr>
        </p:nvSpPr>
        <p:spPr>
          <a:xfrm>
            <a:off x="2686050" y="28949"/>
            <a:ext cx="6458100" cy="12621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300"/>
              <a:buFont typeface="Source Sans Pr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g1fcc9865773_0_471"/>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g1fcc9865773_0_471"/>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g1fcc9865773_0_471"/>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g1fcc9865773_0_476"/>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0" name="Google Shape;210;g1fcc9865773_0_476"/>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1" name="Google Shape;211;g1fcc9865773_0_476"/>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2686050" y="28949"/>
            <a:ext cx="6457800" cy="1262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g1fcc9865773_0_480"/>
          <p:cNvSpPr txBox="1">
            <a:spLocks noGrp="1"/>
          </p:cNvSpPr>
          <p:nvPr>
            <p:ph type="title"/>
          </p:nvPr>
        </p:nvSpPr>
        <p:spPr>
          <a:xfrm>
            <a:off x="629841" y="1458069"/>
            <a:ext cx="2949300" cy="10701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1"/>
              </a:buClr>
              <a:buSzPts val="2400"/>
              <a:buFont typeface="Source Sans Pro"/>
              <a:buNone/>
              <a:defRPr sz="24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4" name="Google Shape;214;g1fcc9865773_0_480"/>
          <p:cNvSpPr txBox="1">
            <a:spLocks noGrp="1"/>
          </p:cNvSpPr>
          <p:nvPr>
            <p:ph type="body" idx="1"/>
          </p:nvPr>
        </p:nvSpPr>
        <p:spPr>
          <a:xfrm>
            <a:off x="3887391" y="1458070"/>
            <a:ext cx="4629300" cy="4873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accent5"/>
              </a:buClr>
              <a:buSzPts val="2400"/>
              <a:buChar char="•"/>
              <a:defRPr sz="2400">
                <a:solidFill>
                  <a:schemeClr val="accent5"/>
                </a:solidFill>
              </a:defRPr>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5" name="Google Shape;215;g1fcc9865773_0_480"/>
          <p:cNvSpPr txBox="1">
            <a:spLocks noGrp="1"/>
          </p:cNvSpPr>
          <p:nvPr>
            <p:ph type="body" idx="2"/>
          </p:nvPr>
        </p:nvSpPr>
        <p:spPr>
          <a:xfrm>
            <a:off x="629841" y="2528045"/>
            <a:ext cx="29493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solidFill>
                  <a:schemeClr val="dk1"/>
                </a:solidFill>
              </a:defRPr>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6" name="Google Shape;216;g1fcc9865773_0_480"/>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7" name="Google Shape;217;g1fcc9865773_0_480"/>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 name="Google Shape;218;g1fcc9865773_0_480"/>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9"/>
        <p:cNvGrpSpPr/>
        <p:nvPr/>
      </p:nvGrpSpPr>
      <p:grpSpPr>
        <a:xfrm>
          <a:off x="0" y="0"/>
          <a:ext cx="0" cy="0"/>
          <a:chOff x="0" y="0"/>
          <a:chExt cx="0" cy="0"/>
        </a:xfrm>
      </p:grpSpPr>
      <p:sp>
        <p:nvSpPr>
          <p:cNvPr id="220" name="Google Shape;220;g1fcc9865773_0_487"/>
          <p:cNvSpPr txBox="1">
            <a:spLocks noGrp="1"/>
          </p:cNvSpPr>
          <p:nvPr>
            <p:ph type="title"/>
          </p:nvPr>
        </p:nvSpPr>
        <p:spPr>
          <a:xfrm>
            <a:off x="629841" y="1471516"/>
            <a:ext cx="2949300" cy="10701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2400"/>
              <a:buFont typeface="Source Sans Pro"/>
              <a:buNone/>
              <a:defRPr sz="24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g1fcc9865773_0_487"/>
          <p:cNvSpPr>
            <a:spLocks noGrp="1"/>
          </p:cNvSpPr>
          <p:nvPr>
            <p:ph type="pic" idx="2"/>
          </p:nvPr>
        </p:nvSpPr>
        <p:spPr>
          <a:xfrm>
            <a:off x="3887391" y="1471517"/>
            <a:ext cx="4629300" cy="4873500"/>
          </a:xfrm>
          <a:prstGeom prst="rect">
            <a:avLst/>
          </a:prstGeom>
          <a:noFill/>
          <a:ln>
            <a:noFill/>
          </a:ln>
        </p:spPr>
      </p:sp>
      <p:sp>
        <p:nvSpPr>
          <p:cNvPr id="222" name="Google Shape;222;g1fcc9865773_0_487"/>
          <p:cNvSpPr txBox="1">
            <a:spLocks noGrp="1"/>
          </p:cNvSpPr>
          <p:nvPr>
            <p:ph type="body" idx="1"/>
          </p:nvPr>
        </p:nvSpPr>
        <p:spPr>
          <a:xfrm>
            <a:off x="629841" y="2541492"/>
            <a:ext cx="29493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23" name="Google Shape;223;g1fcc9865773_0_487"/>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4" name="Google Shape;224;g1fcc9865773_0_487"/>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5" name="Google Shape;225;g1fcc9865773_0_487"/>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6"/>
        <p:cNvGrpSpPr/>
        <p:nvPr/>
      </p:nvGrpSpPr>
      <p:grpSpPr>
        <a:xfrm>
          <a:off x="0" y="0"/>
          <a:ext cx="0" cy="0"/>
          <a:chOff x="0" y="0"/>
          <a:chExt cx="0" cy="0"/>
        </a:xfrm>
      </p:grpSpPr>
      <p:sp>
        <p:nvSpPr>
          <p:cNvPr id="227" name="Google Shape;227;g1fcc9865773_0_494"/>
          <p:cNvSpPr txBox="1">
            <a:spLocks noGrp="1"/>
          </p:cNvSpPr>
          <p:nvPr>
            <p:ph type="title"/>
          </p:nvPr>
        </p:nvSpPr>
        <p:spPr>
          <a:xfrm>
            <a:off x="2686050" y="28949"/>
            <a:ext cx="6458100" cy="13257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300"/>
              <a:buFont typeface="Source Sans Pr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8" name="Google Shape;228;g1fcc9865773_0_494"/>
          <p:cNvSpPr txBox="1">
            <a:spLocks noGrp="1"/>
          </p:cNvSpPr>
          <p:nvPr>
            <p:ph type="body" idx="1"/>
          </p:nvPr>
        </p:nvSpPr>
        <p:spPr>
          <a:xfrm rot="5400000">
            <a:off x="2324400" y="-13907"/>
            <a:ext cx="4495200" cy="78867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chemeClr val="accent1"/>
              </a:buClr>
              <a:buSzPts val="2100"/>
              <a:buChar char="•"/>
              <a:defRPr>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9" name="Google Shape;229;g1fcc9865773_0_494"/>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0" name="Google Shape;230;g1fcc9865773_0_494"/>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1" name="Google Shape;231;g1fcc9865773_0_494"/>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g1fcc9865773_0_500"/>
          <p:cNvSpPr txBox="1">
            <a:spLocks noGrp="1"/>
          </p:cNvSpPr>
          <p:nvPr>
            <p:ph type="title"/>
          </p:nvPr>
        </p:nvSpPr>
        <p:spPr>
          <a:xfrm rot="5400000">
            <a:off x="5055300" y="2886943"/>
            <a:ext cx="4948500" cy="1971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accent1"/>
              </a:buClr>
              <a:buSzPts val="3300"/>
              <a:buFont typeface="Source Sans Pro"/>
              <a:buNone/>
              <a:defRPr>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4" name="Google Shape;234;g1fcc9865773_0_500"/>
          <p:cNvSpPr txBox="1">
            <a:spLocks noGrp="1"/>
          </p:cNvSpPr>
          <p:nvPr>
            <p:ph type="body" idx="1"/>
          </p:nvPr>
        </p:nvSpPr>
        <p:spPr>
          <a:xfrm rot="5400000">
            <a:off x="1054725" y="972343"/>
            <a:ext cx="49485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5" name="Google Shape;235;g1fcc9865773_0_500"/>
          <p:cNvSpPr txBox="1">
            <a:spLocks noGrp="1"/>
          </p:cNvSpPr>
          <p:nvPr>
            <p:ph type="dt" idx="10"/>
          </p:nvPr>
        </p:nvSpPr>
        <p:spPr>
          <a:xfrm>
            <a:off x="628650" y="6463926"/>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 name="Google Shape;236;g1fcc9865773_0_500"/>
          <p:cNvSpPr txBox="1">
            <a:spLocks noGrp="1"/>
          </p:cNvSpPr>
          <p:nvPr>
            <p:ph type="ftr" idx="11"/>
          </p:nvPr>
        </p:nvSpPr>
        <p:spPr>
          <a:xfrm>
            <a:off x="3028950" y="6463926"/>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g1fcc9865773_0_500"/>
          <p:cNvSpPr txBox="1">
            <a:spLocks noGrp="1"/>
          </p:cNvSpPr>
          <p:nvPr>
            <p:ph type="sldNum" idx="12"/>
          </p:nvPr>
        </p:nvSpPr>
        <p:spPr>
          <a:xfrm>
            <a:off x="6457950" y="6463926"/>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g2024c854122_4_6"/>
          <p:cNvSpPr txBox="1">
            <a:spLocks noGrp="1"/>
          </p:cNvSpPr>
          <p:nvPr>
            <p:ph type="ctrTitle"/>
          </p:nvPr>
        </p:nvSpPr>
        <p:spPr>
          <a:xfrm>
            <a:off x="2016578" y="2220685"/>
            <a:ext cx="6792686" cy="23839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venir"/>
              <a:buNone/>
              <a:defRPr sz="6000" b="1" i="0">
                <a:solidFill>
                  <a:schemeClr val="lt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g2024c854122_4_6"/>
          <p:cNvSpPr txBox="1">
            <a:spLocks noGrp="1"/>
          </p:cNvSpPr>
          <p:nvPr>
            <p:ph type="subTitle" idx="1"/>
          </p:nvPr>
        </p:nvSpPr>
        <p:spPr>
          <a:xfrm>
            <a:off x="2016578" y="4757057"/>
            <a:ext cx="6792686" cy="154577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7" name="Google Shape;247;g2024c854122_4_6"/>
          <p:cNvSpPr txBox="1">
            <a:spLocks noGrp="1"/>
          </p:cNvSpPr>
          <p:nvPr>
            <p:ph type="dt" idx="10"/>
          </p:nvPr>
        </p:nvSpPr>
        <p:spPr>
          <a:xfrm>
            <a:off x="628650" y="645047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g2024c854122_4_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g2024c854122_4_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0"/>
        <p:cNvGrpSpPr/>
        <p:nvPr/>
      </p:nvGrpSpPr>
      <p:grpSpPr>
        <a:xfrm>
          <a:off x="0" y="0"/>
          <a:ext cx="0" cy="0"/>
          <a:chOff x="0" y="0"/>
          <a:chExt cx="0" cy="0"/>
        </a:xfrm>
      </p:grpSpPr>
      <p:sp>
        <p:nvSpPr>
          <p:cNvPr id="251" name="Google Shape;251;g2024c854122_4_12"/>
          <p:cNvSpPr txBox="1">
            <a:spLocks noGrp="1"/>
          </p:cNvSpPr>
          <p:nvPr>
            <p:ph type="title"/>
          </p:nvPr>
        </p:nvSpPr>
        <p:spPr>
          <a:xfrm>
            <a:off x="2686050" y="28949"/>
            <a:ext cx="6457950" cy="12350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g2024c854122_4_12"/>
          <p:cNvSpPr txBox="1">
            <a:spLocks noGrp="1"/>
          </p:cNvSpPr>
          <p:nvPr>
            <p:ph type="body" idx="1"/>
          </p:nvPr>
        </p:nvSpPr>
        <p:spPr>
          <a:xfrm>
            <a:off x="628650" y="1492624"/>
            <a:ext cx="7886700" cy="47871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g2024c854122_4_12"/>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g2024c854122_4_12"/>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g2024c854122_4_12"/>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6"/>
        <p:cNvGrpSpPr/>
        <p:nvPr/>
      </p:nvGrpSpPr>
      <p:grpSpPr>
        <a:xfrm>
          <a:off x="0" y="0"/>
          <a:ext cx="0" cy="0"/>
          <a:chOff x="0" y="0"/>
          <a:chExt cx="0" cy="0"/>
        </a:xfrm>
      </p:grpSpPr>
      <p:sp>
        <p:nvSpPr>
          <p:cNvPr id="257" name="Google Shape;257;g2024c854122_4_18"/>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g2024c854122_4_18"/>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88B99"/>
              </a:buClr>
              <a:buSzPts val="2000"/>
              <a:buNone/>
              <a:defRPr sz="2000">
                <a:solidFill>
                  <a:srgbClr val="888B99"/>
                </a:solidFill>
              </a:defRPr>
            </a:lvl2pPr>
            <a:lvl3pPr marL="1371600" lvl="2" indent="-228600" algn="l">
              <a:lnSpc>
                <a:spcPct val="90000"/>
              </a:lnSpc>
              <a:spcBef>
                <a:spcPts val="500"/>
              </a:spcBef>
              <a:spcAft>
                <a:spcPts val="0"/>
              </a:spcAft>
              <a:buClr>
                <a:srgbClr val="888B99"/>
              </a:buClr>
              <a:buSzPts val="1800"/>
              <a:buNone/>
              <a:defRPr sz="1800">
                <a:solidFill>
                  <a:srgbClr val="888B99"/>
                </a:solidFill>
              </a:defRPr>
            </a:lvl3pPr>
            <a:lvl4pPr marL="1828800" lvl="3" indent="-228600" algn="l">
              <a:lnSpc>
                <a:spcPct val="90000"/>
              </a:lnSpc>
              <a:spcBef>
                <a:spcPts val="500"/>
              </a:spcBef>
              <a:spcAft>
                <a:spcPts val="0"/>
              </a:spcAft>
              <a:buClr>
                <a:srgbClr val="888B99"/>
              </a:buClr>
              <a:buSzPts val="1600"/>
              <a:buNone/>
              <a:defRPr sz="1600">
                <a:solidFill>
                  <a:srgbClr val="888B99"/>
                </a:solidFill>
              </a:defRPr>
            </a:lvl4pPr>
            <a:lvl5pPr marL="2286000" lvl="4" indent="-228600" algn="l">
              <a:lnSpc>
                <a:spcPct val="90000"/>
              </a:lnSpc>
              <a:spcBef>
                <a:spcPts val="500"/>
              </a:spcBef>
              <a:spcAft>
                <a:spcPts val="0"/>
              </a:spcAft>
              <a:buClr>
                <a:srgbClr val="888B99"/>
              </a:buClr>
              <a:buSzPts val="1600"/>
              <a:buNone/>
              <a:defRPr sz="1600">
                <a:solidFill>
                  <a:srgbClr val="888B99"/>
                </a:solidFill>
              </a:defRPr>
            </a:lvl5pPr>
            <a:lvl6pPr marL="2743200" lvl="5" indent="-228600" algn="l">
              <a:lnSpc>
                <a:spcPct val="90000"/>
              </a:lnSpc>
              <a:spcBef>
                <a:spcPts val="500"/>
              </a:spcBef>
              <a:spcAft>
                <a:spcPts val="0"/>
              </a:spcAft>
              <a:buClr>
                <a:srgbClr val="888B99"/>
              </a:buClr>
              <a:buSzPts val="1600"/>
              <a:buNone/>
              <a:defRPr sz="1600">
                <a:solidFill>
                  <a:srgbClr val="888B99"/>
                </a:solidFill>
              </a:defRPr>
            </a:lvl6pPr>
            <a:lvl7pPr marL="3200400" lvl="6" indent="-228600" algn="l">
              <a:lnSpc>
                <a:spcPct val="90000"/>
              </a:lnSpc>
              <a:spcBef>
                <a:spcPts val="500"/>
              </a:spcBef>
              <a:spcAft>
                <a:spcPts val="0"/>
              </a:spcAft>
              <a:buClr>
                <a:srgbClr val="888B99"/>
              </a:buClr>
              <a:buSzPts val="1600"/>
              <a:buNone/>
              <a:defRPr sz="1600">
                <a:solidFill>
                  <a:srgbClr val="888B99"/>
                </a:solidFill>
              </a:defRPr>
            </a:lvl7pPr>
            <a:lvl8pPr marL="3657600" lvl="7" indent="-228600" algn="l">
              <a:lnSpc>
                <a:spcPct val="90000"/>
              </a:lnSpc>
              <a:spcBef>
                <a:spcPts val="500"/>
              </a:spcBef>
              <a:spcAft>
                <a:spcPts val="0"/>
              </a:spcAft>
              <a:buClr>
                <a:srgbClr val="888B99"/>
              </a:buClr>
              <a:buSzPts val="1600"/>
              <a:buNone/>
              <a:defRPr sz="1600">
                <a:solidFill>
                  <a:srgbClr val="888B99"/>
                </a:solidFill>
              </a:defRPr>
            </a:lvl8pPr>
            <a:lvl9pPr marL="4114800" lvl="8" indent="-228600" algn="l">
              <a:lnSpc>
                <a:spcPct val="90000"/>
              </a:lnSpc>
              <a:spcBef>
                <a:spcPts val="500"/>
              </a:spcBef>
              <a:spcAft>
                <a:spcPts val="0"/>
              </a:spcAft>
              <a:buClr>
                <a:srgbClr val="888B99"/>
              </a:buClr>
              <a:buSzPts val="1600"/>
              <a:buNone/>
              <a:defRPr sz="1600">
                <a:solidFill>
                  <a:srgbClr val="888B99"/>
                </a:solidFill>
              </a:defRPr>
            </a:lvl9pPr>
          </a:lstStyle>
          <a:p>
            <a:endParaRPr/>
          </a:p>
        </p:txBody>
      </p:sp>
      <p:sp>
        <p:nvSpPr>
          <p:cNvPr id="259" name="Google Shape;259;g2024c854122_4_18"/>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g2024c854122_4_18"/>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g2024c854122_4_18"/>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2"/>
        <p:cNvGrpSpPr/>
        <p:nvPr/>
      </p:nvGrpSpPr>
      <p:grpSpPr>
        <a:xfrm>
          <a:off x="0" y="0"/>
          <a:ext cx="0" cy="0"/>
          <a:chOff x="0" y="0"/>
          <a:chExt cx="0" cy="0"/>
        </a:xfrm>
      </p:grpSpPr>
      <p:sp>
        <p:nvSpPr>
          <p:cNvPr id="263" name="Google Shape;263;g2024c854122_4_24"/>
          <p:cNvSpPr txBox="1">
            <a:spLocks noGrp="1"/>
          </p:cNvSpPr>
          <p:nvPr>
            <p:ph type="title"/>
          </p:nvPr>
        </p:nvSpPr>
        <p:spPr>
          <a:xfrm>
            <a:off x="2686050" y="0"/>
            <a:ext cx="6457950" cy="130436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g2024c854122_4_24"/>
          <p:cNvSpPr txBox="1">
            <a:spLocks noGrp="1"/>
          </p:cNvSpPr>
          <p:nvPr>
            <p:ph type="body" idx="1"/>
          </p:nvPr>
        </p:nvSpPr>
        <p:spPr>
          <a:xfrm>
            <a:off x="628650" y="1456858"/>
            <a:ext cx="3886200" cy="48545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g2024c854122_4_24"/>
          <p:cNvSpPr txBox="1">
            <a:spLocks noGrp="1"/>
          </p:cNvSpPr>
          <p:nvPr>
            <p:ph type="body" idx="2"/>
          </p:nvPr>
        </p:nvSpPr>
        <p:spPr>
          <a:xfrm>
            <a:off x="4629150" y="1456858"/>
            <a:ext cx="3886200" cy="48545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g2024c854122_4_24"/>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g2024c854122_4_24"/>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g2024c854122_4_24"/>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9"/>
        <p:cNvGrpSpPr/>
        <p:nvPr/>
      </p:nvGrpSpPr>
      <p:grpSpPr>
        <a:xfrm>
          <a:off x="0" y="0"/>
          <a:ext cx="0" cy="0"/>
          <a:chOff x="0" y="0"/>
          <a:chExt cx="0" cy="0"/>
        </a:xfrm>
      </p:grpSpPr>
      <p:sp>
        <p:nvSpPr>
          <p:cNvPr id="270" name="Google Shape;270;g2024c854122_4_31"/>
          <p:cNvSpPr txBox="1">
            <a:spLocks noGrp="1"/>
          </p:cNvSpPr>
          <p:nvPr>
            <p:ph type="title"/>
          </p:nvPr>
        </p:nvSpPr>
        <p:spPr>
          <a:xfrm>
            <a:off x="2686050" y="1"/>
            <a:ext cx="6457950" cy="129091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g2024c854122_4_31"/>
          <p:cNvSpPr txBox="1">
            <a:spLocks noGrp="1"/>
          </p:cNvSpPr>
          <p:nvPr>
            <p:ph type="body" idx="1"/>
          </p:nvPr>
        </p:nvSpPr>
        <p:spPr>
          <a:xfrm>
            <a:off x="629841" y="1519799"/>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2" name="Google Shape;272;g2024c854122_4_31"/>
          <p:cNvSpPr txBox="1">
            <a:spLocks noGrp="1"/>
          </p:cNvSpPr>
          <p:nvPr>
            <p:ph type="body" idx="2"/>
          </p:nvPr>
        </p:nvSpPr>
        <p:spPr>
          <a:xfrm>
            <a:off x="629841" y="2343711"/>
            <a:ext cx="3868340" cy="39535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g2024c854122_4_31"/>
          <p:cNvSpPr txBox="1">
            <a:spLocks noGrp="1"/>
          </p:cNvSpPr>
          <p:nvPr>
            <p:ph type="body" idx="3"/>
          </p:nvPr>
        </p:nvSpPr>
        <p:spPr>
          <a:xfrm>
            <a:off x="4629150" y="1519799"/>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 name="Google Shape;274;g2024c854122_4_31"/>
          <p:cNvSpPr txBox="1">
            <a:spLocks noGrp="1"/>
          </p:cNvSpPr>
          <p:nvPr>
            <p:ph type="body" idx="4"/>
          </p:nvPr>
        </p:nvSpPr>
        <p:spPr>
          <a:xfrm>
            <a:off x="4629150" y="2343711"/>
            <a:ext cx="3887391" cy="39535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g2024c854122_4_31"/>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g2024c854122_4_31"/>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g2024c854122_4_31"/>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g2024c854122_4_40"/>
          <p:cNvSpPr txBox="1">
            <a:spLocks noGrp="1"/>
          </p:cNvSpPr>
          <p:nvPr>
            <p:ph type="title"/>
          </p:nvPr>
        </p:nvSpPr>
        <p:spPr>
          <a:xfrm>
            <a:off x="2686050" y="28949"/>
            <a:ext cx="6457950" cy="126196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g2024c854122_4_40"/>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g2024c854122_4_40"/>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g2024c854122_4_40"/>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
        <p:cNvGrpSpPr/>
        <p:nvPr/>
      </p:nvGrpSpPr>
      <p:grpSpPr>
        <a:xfrm>
          <a:off x="0" y="0"/>
          <a:ext cx="0" cy="0"/>
          <a:chOff x="0" y="0"/>
          <a:chExt cx="0" cy="0"/>
        </a:xfrm>
      </p:grpSpPr>
      <p:sp>
        <p:nvSpPr>
          <p:cNvPr id="33" name="Google Shape;33;gb72c855150_0_1492"/>
          <p:cNvSpPr txBox="1">
            <a:spLocks noGrp="1"/>
          </p:cNvSpPr>
          <p:nvPr>
            <p:ph type="title"/>
          </p:nvPr>
        </p:nvSpPr>
        <p:spPr>
          <a:xfrm>
            <a:off x="629841" y="1471516"/>
            <a:ext cx="2949000" cy="10701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Source Sans Pro"/>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b72c855150_0_1492"/>
          <p:cNvSpPr>
            <a:spLocks noGrp="1"/>
          </p:cNvSpPr>
          <p:nvPr>
            <p:ph type="pic" idx="2"/>
          </p:nvPr>
        </p:nvSpPr>
        <p:spPr>
          <a:xfrm>
            <a:off x="3887391" y="1471517"/>
            <a:ext cx="4629300" cy="4873500"/>
          </a:xfrm>
          <a:prstGeom prst="rect">
            <a:avLst/>
          </a:prstGeom>
          <a:noFill/>
          <a:ln>
            <a:noFill/>
          </a:ln>
        </p:spPr>
      </p:sp>
      <p:sp>
        <p:nvSpPr>
          <p:cNvPr id="35" name="Google Shape;35;gb72c855150_0_1492"/>
          <p:cNvSpPr txBox="1">
            <a:spLocks noGrp="1"/>
          </p:cNvSpPr>
          <p:nvPr>
            <p:ph type="body" idx="1"/>
          </p:nvPr>
        </p:nvSpPr>
        <p:spPr>
          <a:xfrm>
            <a:off x="629841" y="2541492"/>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gb72c855150_0_1492"/>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b72c855150_0_1492"/>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b72c855150_0_1492"/>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sp>
        <p:nvSpPr>
          <p:cNvPr id="284" name="Google Shape;284;g2024c854122_4_45"/>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g2024c854122_4_45"/>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g2024c854122_4_45"/>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7"/>
        <p:cNvGrpSpPr/>
        <p:nvPr/>
      </p:nvGrpSpPr>
      <p:grpSpPr>
        <a:xfrm>
          <a:off x="0" y="0"/>
          <a:ext cx="0" cy="0"/>
          <a:chOff x="0" y="0"/>
          <a:chExt cx="0" cy="0"/>
        </a:xfrm>
      </p:grpSpPr>
      <p:sp>
        <p:nvSpPr>
          <p:cNvPr id="288" name="Google Shape;288;g2024c854122_4_49"/>
          <p:cNvSpPr txBox="1">
            <a:spLocks noGrp="1"/>
          </p:cNvSpPr>
          <p:nvPr>
            <p:ph type="title"/>
          </p:nvPr>
        </p:nvSpPr>
        <p:spPr>
          <a:xfrm>
            <a:off x="629841" y="1458069"/>
            <a:ext cx="2949178" cy="10699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Source Sans Pro"/>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g2024c854122_4_49"/>
          <p:cNvSpPr txBox="1">
            <a:spLocks noGrp="1"/>
          </p:cNvSpPr>
          <p:nvPr>
            <p:ph type="body" idx="1"/>
          </p:nvPr>
        </p:nvSpPr>
        <p:spPr>
          <a:xfrm>
            <a:off x="3887391" y="1458070"/>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5"/>
              </a:buClr>
              <a:buSzPts val="3200"/>
              <a:buChar char="•"/>
              <a:defRPr sz="3200">
                <a:solidFill>
                  <a:schemeClr val="accent5"/>
                </a:solidFil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0" name="Google Shape;290;g2024c854122_4_49"/>
          <p:cNvSpPr txBox="1">
            <a:spLocks noGrp="1"/>
          </p:cNvSpPr>
          <p:nvPr>
            <p:ph type="body" idx="2"/>
          </p:nvPr>
        </p:nvSpPr>
        <p:spPr>
          <a:xfrm>
            <a:off x="629841" y="2528045"/>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1" name="Google Shape;291;g2024c854122_4_49"/>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g2024c854122_4_49"/>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g2024c854122_4_49"/>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4"/>
        <p:cNvGrpSpPr/>
        <p:nvPr/>
      </p:nvGrpSpPr>
      <p:grpSpPr>
        <a:xfrm>
          <a:off x="0" y="0"/>
          <a:ext cx="0" cy="0"/>
          <a:chOff x="0" y="0"/>
          <a:chExt cx="0" cy="0"/>
        </a:xfrm>
      </p:grpSpPr>
      <p:sp>
        <p:nvSpPr>
          <p:cNvPr id="295" name="Google Shape;295;g2024c854122_4_56"/>
          <p:cNvSpPr txBox="1">
            <a:spLocks noGrp="1"/>
          </p:cNvSpPr>
          <p:nvPr>
            <p:ph type="title"/>
          </p:nvPr>
        </p:nvSpPr>
        <p:spPr>
          <a:xfrm>
            <a:off x="629841" y="1471516"/>
            <a:ext cx="2949178" cy="10699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Source Sans Pro"/>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g2024c854122_4_56"/>
          <p:cNvSpPr>
            <a:spLocks noGrp="1"/>
          </p:cNvSpPr>
          <p:nvPr>
            <p:ph type="pic" idx="2"/>
          </p:nvPr>
        </p:nvSpPr>
        <p:spPr>
          <a:xfrm>
            <a:off x="3887391" y="1471517"/>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1"/>
              </a:buClr>
              <a:buSzPts val="3200"/>
              <a:buFont typeface="Arial"/>
              <a:buNone/>
              <a:defRPr sz="3200" b="0" i="0" u="none" strike="noStrike" cap="none">
                <a:solidFill>
                  <a:schemeClr val="accent1"/>
                </a:solidFill>
                <a:latin typeface="Source Sans Pro"/>
                <a:ea typeface="Source Sans Pro"/>
                <a:cs typeface="Source Sans Pro"/>
                <a:sym typeface="Source Sans Pro"/>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7" name="Google Shape;297;g2024c854122_4_56"/>
          <p:cNvSpPr txBox="1">
            <a:spLocks noGrp="1"/>
          </p:cNvSpPr>
          <p:nvPr>
            <p:ph type="body" idx="1"/>
          </p:nvPr>
        </p:nvSpPr>
        <p:spPr>
          <a:xfrm>
            <a:off x="629841" y="2541492"/>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8" name="Google Shape;298;g2024c854122_4_56"/>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g2024c854122_4_5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g2024c854122_4_5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1"/>
        <p:cNvGrpSpPr/>
        <p:nvPr/>
      </p:nvGrpSpPr>
      <p:grpSpPr>
        <a:xfrm>
          <a:off x="0" y="0"/>
          <a:ext cx="0" cy="0"/>
          <a:chOff x="0" y="0"/>
          <a:chExt cx="0" cy="0"/>
        </a:xfrm>
      </p:grpSpPr>
      <p:sp>
        <p:nvSpPr>
          <p:cNvPr id="302" name="Google Shape;302;g2024c854122_4_63"/>
          <p:cNvSpPr txBox="1">
            <a:spLocks noGrp="1"/>
          </p:cNvSpPr>
          <p:nvPr>
            <p:ph type="title"/>
          </p:nvPr>
        </p:nvSpPr>
        <p:spPr>
          <a:xfrm>
            <a:off x="2686050" y="28949"/>
            <a:ext cx="645795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g2024c854122_4_63"/>
          <p:cNvSpPr txBox="1">
            <a:spLocks noGrp="1"/>
          </p:cNvSpPr>
          <p:nvPr>
            <p:ph type="body" idx="1"/>
          </p:nvPr>
        </p:nvSpPr>
        <p:spPr>
          <a:xfrm rot="5400000">
            <a:off x="2324440" y="-13947"/>
            <a:ext cx="4495120" cy="7886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g2024c854122_4_63"/>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g2024c854122_4_63"/>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g2024c854122_4_63"/>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7"/>
        <p:cNvGrpSpPr/>
        <p:nvPr/>
      </p:nvGrpSpPr>
      <p:grpSpPr>
        <a:xfrm>
          <a:off x="0" y="0"/>
          <a:ext cx="0" cy="0"/>
          <a:chOff x="0" y="0"/>
          <a:chExt cx="0" cy="0"/>
        </a:xfrm>
      </p:grpSpPr>
      <p:sp>
        <p:nvSpPr>
          <p:cNvPr id="308" name="Google Shape;308;g2024c854122_4_69"/>
          <p:cNvSpPr txBox="1">
            <a:spLocks noGrp="1"/>
          </p:cNvSpPr>
          <p:nvPr>
            <p:ph type="title"/>
          </p:nvPr>
        </p:nvSpPr>
        <p:spPr>
          <a:xfrm rot="5400000">
            <a:off x="5055253" y="2886915"/>
            <a:ext cx="4948519" cy="19716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400"/>
              <a:buFont typeface="Source Sans Pro"/>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g2024c854122_4_69"/>
          <p:cNvSpPr txBox="1">
            <a:spLocks noGrp="1"/>
          </p:cNvSpPr>
          <p:nvPr>
            <p:ph type="body" idx="1"/>
          </p:nvPr>
        </p:nvSpPr>
        <p:spPr>
          <a:xfrm rot="5400000">
            <a:off x="1054753" y="972390"/>
            <a:ext cx="494851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g2024c854122_4_69"/>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g2024c854122_4_69"/>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g2024c854122_4_69"/>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13"/>
        <p:cNvGrpSpPr/>
        <p:nvPr/>
      </p:nvGrpSpPr>
      <p:grpSpPr>
        <a:xfrm>
          <a:off x="0" y="0"/>
          <a:ext cx="0" cy="0"/>
          <a:chOff x="0" y="0"/>
          <a:chExt cx="0" cy="0"/>
        </a:xfrm>
      </p:grpSpPr>
      <p:sp>
        <p:nvSpPr>
          <p:cNvPr id="314" name="Google Shape;314;g2024c854122_4_75"/>
          <p:cNvSpPr txBox="1">
            <a:spLocks noGrp="1"/>
          </p:cNvSpPr>
          <p:nvPr>
            <p:ph type="title"/>
          </p:nvPr>
        </p:nvSpPr>
        <p:spPr>
          <a:xfrm>
            <a:off x="2686050" y="28949"/>
            <a:ext cx="6457800" cy="12621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g2024c854122_4_75"/>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g2024c854122_4_75"/>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g2024c854122_4_75"/>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18"/>
        <p:cNvGrpSpPr/>
        <p:nvPr/>
      </p:nvGrpSpPr>
      <p:grpSpPr>
        <a:xfrm>
          <a:off x="0" y="0"/>
          <a:ext cx="0" cy="0"/>
          <a:chOff x="0" y="0"/>
          <a:chExt cx="0" cy="0"/>
        </a:xfrm>
      </p:grpSpPr>
      <p:sp>
        <p:nvSpPr>
          <p:cNvPr id="319" name="Google Shape;319;g2024c854122_4_80"/>
          <p:cNvSpPr txBox="1">
            <a:spLocks noGrp="1"/>
          </p:cNvSpPr>
          <p:nvPr>
            <p:ph type="title"/>
          </p:nvPr>
        </p:nvSpPr>
        <p:spPr>
          <a:xfrm>
            <a:off x="2686049" y="1"/>
            <a:ext cx="6458100" cy="1314300"/>
          </a:xfrm>
          <a:prstGeom prst="rect">
            <a:avLst/>
          </a:prstGeom>
        </p:spPr>
        <p:txBody>
          <a:bodyPr spcFirstLastPara="1" wrap="square" lIns="91425" tIns="45700" rIns="91425" bIns="45700" anchor="t"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320"/>
        <p:cNvGrpSpPr/>
        <p:nvPr/>
      </p:nvGrpSpPr>
      <p:grpSpPr>
        <a:xfrm>
          <a:off x="0" y="0"/>
          <a:ext cx="0" cy="0"/>
          <a:chOff x="0" y="0"/>
          <a:chExt cx="0" cy="0"/>
        </a:xfrm>
      </p:grpSpPr>
      <p:sp>
        <p:nvSpPr>
          <p:cNvPr id="321" name="Google Shape;321;g2024c854122_4_82"/>
          <p:cNvSpPr txBox="1">
            <a:spLocks noGrp="1"/>
          </p:cNvSpPr>
          <p:nvPr>
            <p:ph type="title"/>
          </p:nvPr>
        </p:nvSpPr>
        <p:spPr>
          <a:xfrm>
            <a:off x="2686049" y="1"/>
            <a:ext cx="6458100" cy="1314300"/>
          </a:xfrm>
          <a:prstGeom prst="rect">
            <a:avLst/>
          </a:prstGeom>
        </p:spPr>
        <p:txBody>
          <a:bodyPr spcFirstLastPara="1" wrap="square" lIns="91425" tIns="45700" rIns="91425" bIns="45700" anchor="t"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mart Art Layout">
  <p:cSld name="Smart Art Layout">
    <p:spTree>
      <p:nvGrpSpPr>
        <p:cNvPr id="1" name="Shape 322"/>
        <p:cNvGrpSpPr/>
        <p:nvPr/>
      </p:nvGrpSpPr>
      <p:grpSpPr>
        <a:xfrm>
          <a:off x="0" y="0"/>
          <a:ext cx="0" cy="0"/>
          <a:chOff x="0" y="0"/>
          <a:chExt cx="0" cy="0"/>
        </a:xfrm>
      </p:grpSpPr>
      <p:sp>
        <p:nvSpPr>
          <p:cNvPr id="323" name="Google Shape;323;g2024c854122_4_84"/>
          <p:cNvSpPr txBox="1">
            <a:spLocks noGrp="1"/>
          </p:cNvSpPr>
          <p:nvPr>
            <p:ph type="body" idx="1"/>
          </p:nvPr>
        </p:nvSpPr>
        <p:spPr>
          <a:xfrm>
            <a:off x="140137" y="1295284"/>
            <a:ext cx="7208700" cy="708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640"/>
              </a:spcBef>
              <a:spcAft>
                <a:spcPts val="0"/>
              </a:spcAft>
              <a:buClr>
                <a:srgbClr val="8B4519"/>
              </a:buClr>
              <a:buSzPts val="3200"/>
              <a:buFont typeface="Arial"/>
              <a:buNone/>
              <a:defRPr sz="3200" b="0" i="0" u="none" strike="noStrike" cap="none">
                <a:solidFill>
                  <a:srgbClr val="8B4519"/>
                </a:solidFill>
                <a:latin typeface="Libre Franklin"/>
                <a:ea typeface="Libre Franklin"/>
                <a:cs typeface="Libre Franklin"/>
                <a:sym typeface="Libre Franklin"/>
              </a:defRPr>
            </a:lvl1pPr>
            <a:lvl2pPr marL="914400" marR="0" lvl="1"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2pPr>
            <a:lvl3pPr marL="1371600" marR="0" lvl="2"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3pPr>
            <a:lvl4pPr marL="1828800" marR="0" lvl="3"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4pPr>
            <a:lvl5pPr marL="2286000" marR="0" lvl="4"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24" name="Google Shape;324;g2024c854122_4_84"/>
          <p:cNvSpPr>
            <a:spLocks noGrp="1"/>
          </p:cNvSpPr>
          <p:nvPr>
            <p:ph type="dgm" idx="2"/>
          </p:nvPr>
        </p:nvSpPr>
        <p:spPr>
          <a:xfrm>
            <a:off x="779681" y="2122090"/>
            <a:ext cx="7847100" cy="4312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1"/>
        <p:cNvGrpSpPr/>
        <p:nvPr/>
      </p:nvGrpSpPr>
      <p:grpSpPr>
        <a:xfrm>
          <a:off x="0" y="0"/>
          <a:ext cx="0" cy="0"/>
          <a:chOff x="0" y="0"/>
          <a:chExt cx="0" cy="0"/>
        </a:xfrm>
      </p:grpSpPr>
      <p:sp>
        <p:nvSpPr>
          <p:cNvPr id="332" name="Google Shape;332;g2024c854122_4_180"/>
          <p:cNvSpPr txBox="1">
            <a:spLocks noGrp="1"/>
          </p:cNvSpPr>
          <p:nvPr>
            <p:ph type="title"/>
          </p:nvPr>
        </p:nvSpPr>
        <p:spPr>
          <a:xfrm>
            <a:off x="2686050" y="28949"/>
            <a:ext cx="6457950" cy="12350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g2024c854122_4_180"/>
          <p:cNvSpPr txBox="1">
            <a:spLocks noGrp="1"/>
          </p:cNvSpPr>
          <p:nvPr>
            <p:ph type="body" idx="1"/>
          </p:nvPr>
        </p:nvSpPr>
        <p:spPr>
          <a:xfrm>
            <a:off x="628650" y="1492624"/>
            <a:ext cx="7886700" cy="47871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g2024c854122_4_180"/>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g2024c854122_4_180"/>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2024c854122_4_180"/>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gb72c855150_0_1454"/>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b72c855150_0_1454"/>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88B99"/>
              </a:buClr>
              <a:buSzPts val="2000"/>
              <a:buNone/>
              <a:defRPr sz="2000">
                <a:solidFill>
                  <a:srgbClr val="888B99"/>
                </a:solidFill>
              </a:defRPr>
            </a:lvl2pPr>
            <a:lvl3pPr marL="1371600" lvl="2" indent="-228600" algn="l">
              <a:lnSpc>
                <a:spcPct val="90000"/>
              </a:lnSpc>
              <a:spcBef>
                <a:spcPts val="500"/>
              </a:spcBef>
              <a:spcAft>
                <a:spcPts val="0"/>
              </a:spcAft>
              <a:buClr>
                <a:srgbClr val="888B99"/>
              </a:buClr>
              <a:buSzPts val="1800"/>
              <a:buNone/>
              <a:defRPr sz="1800">
                <a:solidFill>
                  <a:srgbClr val="888B99"/>
                </a:solidFill>
              </a:defRPr>
            </a:lvl3pPr>
            <a:lvl4pPr marL="1828800" lvl="3" indent="-228600" algn="l">
              <a:lnSpc>
                <a:spcPct val="90000"/>
              </a:lnSpc>
              <a:spcBef>
                <a:spcPts val="500"/>
              </a:spcBef>
              <a:spcAft>
                <a:spcPts val="0"/>
              </a:spcAft>
              <a:buClr>
                <a:srgbClr val="888B99"/>
              </a:buClr>
              <a:buSzPts val="1600"/>
              <a:buNone/>
              <a:defRPr sz="1600">
                <a:solidFill>
                  <a:srgbClr val="888B99"/>
                </a:solidFill>
              </a:defRPr>
            </a:lvl4pPr>
            <a:lvl5pPr marL="2286000" lvl="4" indent="-228600" algn="l">
              <a:lnSpc>
                <a:spcPct val="90000"/>
              </a:lnSpc>
              <a:spcBef>
                <a:spcPts val="500"/>
              </a:spcBef>
              <a:spcAft>
                <a:spcPts val="0"/>
              </a:spcAft>
              <a:buClr>
                <a:srgbClr val="888B99"/>
              </a:buClr>
              <a:buSzPts val="1600"/>
              <a:buNone/>
              <a:defRPr sz="1600">
                <a:solidFill>
                  <a:srgbClr val="888B99"/>
                </a:solidFill>
              </a:defRPr>
            </a:lvl5pPr>
            <a:lvl6pPr marL="2743200" lvl="5" indent="-228600" algn="l">
              <a:lnSpc>
                <a:spcPct val="90000"/>
              </a:lnSpc>
              <a:spcBef>
                <a:spcPts val="500"/>
              </a:spcBef>
              <a:spcAft>
                <a:spcPts val="0"/>
              </a:spcAft>
              <a:buClr>
                <a:srgbClr val="888B99"/>
              </a:buClr>
              <a:buSzPts val="1600"/>
              <a:buNone/>
              <a:defRPr sz="1600">
                <a:solidFill>
                  <a:srgbClr val="888B99"/>
                </a:solidFill>
              </a:defRPr>
            </a:lvl6pPr>
            <a:lvl7pPr marL="3200400" lvl="6" indent="-228600" algn="l">
              <a:lnSpc>
                <a:spcPct val="90000"/>
              </a:lnSpc>
              <a:spcBef>
                <a:spcPts val="500"/>
              </a:spcBef>
              <a:spcAft>
                <a:spcPts val="0"/>
              </a:spcAft>
              <a:buClr>
                <a:srgbClr val="888B99"/>
              </a:buClr>
              <a:buSzPts val="1600"/>
              <a:buNone/>
              <a:defRPr sz="1600">
                <a:solidFill>
                  <a:srgbClr val="888B99"/>
                </a:solidFill>
              </a:defRPr>
            </a:lvl7pPr>
            <a:lvl8pPr marL="3657600" lvl="7" indent="-228600" algn="l">
              <a:lnSpc>
                <a:spcPct val="90000"/>
              </a:lnSpc>
              <a:spcBef>
                <a:spcPts val="500"/>
              </a:spcBef>
              <a:spcAft>
                <a:spcPts val="0"/>
              </a:spcAft>
              <a:buClr>
                <a:srgbClr val="888B99"/>
              </a:buClr>
              <a:buSzPts val="1600"/>
              <a:buNone/>
              <a:defRPr sz="1600">
                <a:solidFill>
                  <a:srgbClr val="888B99"/>
                </a:solidFill>
              </a:defRPr>
            </a:lvl8pPr>
            <a:lvl9pPr marL="4114800" lvl="8" indent="-228600" algn="l">
              <a:lnSpc>
                <a:spcPct val="90000"/>
              </a:lnSpc>
              <a:spcBef>
                <a:spcPts val="500"/>
              </a:spcBef>
              <a:spcAft>
                <a:spcPts val="0"/>
              </a:spcAft>
              <a:buClr>
                <a:srgbClr val="888B99"/>
              </a:buClr>
              <a:buSzPts val="1600"/>
              <a:buNone/>
              <a:defRPr sz="1600">
                <a:solidFill>
                  <a:srgbClr val="888B99"/>
                </a:solidFill>
              </a:defRPr>
            </a:lvl9pPr>
          </a:lstStyle>
          <a:p>
            <a:endParaRPr/>
          </a:p>
        </p:txBody>
      </p:sp>
      <p:sp>
        <p:nvSpPr>
          <p:cNvPr id="42" name="Google Shape;42;gb72c855150_0_1454"/>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b72c855150_0_1454"/>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b72c855150_0_1454"/>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37"/>
        <p:cNvGrpSpPr/>
        <p:nvPr/>
      </p:nvGrpSpPr>
      <p:grpSpPr>
        <a:xfrm>
          <a:off x="0" y="0"/>
          <a:ext cx="0" cy="0"/>
          <a:chOff x="0" y="0"/>
          <a:chExt cx="0" cy="0"/>
        </a:xfrm>
      </p:grpSpPr>
      <p:sp>
        <p:nvSpPr>
          <p:cNvPr id="338" name="Google Shape;338;g2024c854122_4_186"/>
          <p:cNvSpPr txBox="1">
            <a:spLocks noGrp="1"/>
          </p:cNvSpPr>
          <p:nvPr>
            <p:ph type="ctrTitle"/>
          </p:nvPr>
        </p:nvSpPr>
        <p:spPr>
          <a:xfrm>
            <a:off x="2016578" y="2220685"/>
            <a:ext cx="6792686" cy="23839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venir"/>
              <a:buNone/>
              <a:defRPr sz="6000" b="1"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g2024c854122_4_186"/>
          <p:cNvSpPr txBox="1">
            <a:spLocks noGrp="1"/>
          </p:cNvSpPr>
          <p:nvPr>
            <p:ph type="subTitle" idx="1"/>
          </p:nvPr>
        </p:nvSpPr>
        <p:spPr>
          <a:xfrm>
            <a:off x="2016578" y="4757057"/>
            <a:ext cx="6792686" cy="154577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0" name="Google Shape;340;g2024c854122_4_186"/>
          <p:cNvSpPr txBox="1">
            <a:spLocks noGrp="1"/>
          </p:cNvSpPr>
          <p:nvPr>
            <p:ph type="dt" idx="10"/>
          </p:nvPr>
        </p:nvSpPr>
        <p:spPr>
          <a:xfrm>
            <a:off x="628650" y="6450479"/>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g2024c854122_4_18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g2024c854122_4_18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3"/>
        <p:cNvGrpSpPr/>
        <p:nvPr/>
      </p:nvGrpSpPr>
      <p:grpSpPr>
        <a:xfrm>
          <a:off x="0" y="0"/>
          <a:ext cx="0" cy="0"/>
          <a:chOff x="0" y="0"/>
          <a:chExt cx="0" cy="0"/>
        </a:xfrm>
      </p:grpSpPr>
      <p:sp>
        <p:nvSpPr>
          <p:cNvPr id="344" name="Google Shape;344;g2024c854122_4_192"/>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g2024c854122_4_192"/>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88B99"/>
              </a:buClr>
              <a:buSzPts val="2000"/>
              <a:buNone/>
              <a:defRPr sz="2000">
                <a:solidFill>
                  <a:srgbClr val="888B99"/>
                </a:solidFill>
              </a:defRPr>
            </a:lvl2pPr>
            <a:lvl3pPr marL="1371600" lvl="2" indent="-228600" algn="l">
              <a:lnSpc>
                <a:spcPct val="90000"/>
              </a:lnSpc>
              <a:spcBef>
                <a:spcPts val="500"/>
              </a:spcBef>
              <a:spcAft>
                <a:spcPts val="0"/>
              </a:spcAft>
              <a:buClr>
                <a:srgbClr val="888B99"/>
              </a:buClr>
              <a:buSzPts val="1800"/>
              <a:buNone/>
              <a:defRPr sz="1800">
                <a:solidFill>
                  <a:srgbClr val="888B99"/>
                </a:solidFill>
              </a:defRPr>
            </a:lvl3pPr>
            <a:lvl4pPr marL="1828800" lvl="3" indent="-228600" algn="l">
              <a:lnSpc>
                <a:spcPct val="90000"/>
              </a:lnSpc>
              <a:spcBef>
                <a:spcPts val="500"/>
              </a:spcBef>
              <a:spcAft>
                <a:spcPts val="0"/>
              </a:spcAft>
              <a:buClr>
                <a:srgbClr val="888B99"/>
              </a:buClr>
              <a:buSzPts val="1600"/>
              <a:buNone/>
              <a:defRPr sz="1600">
                <a:solidFill>
                  <a:srgbClr val="888B99"/>
                </a:solidFill>
              </a:defRPr>
            </a:lvl4pPr>
            <a:lvl5pPr marL="2286000" lvl="4" indent="-228600" algn="l">
              <a:lnSpc>
                <a:spcPct val="90000"/>
              </a:lnSpc>
              <a:spcBef>
                <a:spcPts val="500"/>
              </a:spcBef>
              <a:spcAft>
                <a:spcPts val="0"/>
              </a:spcAft>
              <a:buClr>
                <a:srgbClr val="888B99"/>
              </a:buClr>
              <a:buSzPts val="1600"/>
              <a:buNone/>
              <a:defRPr sz="1600">
                <a:solidFill>
                  <a:srgbClr val="888B99"/>
                </a:solidFill>
              </a:defRPr>
            </a:lvl5pPr>
            <a:lvl6pPr marL="2743200" lvl="5" indent="-228600" algn="l">
              <a:lnSpc>
                <a:spcPct val="90000"/>
              </a:lnSpc>
              <a:spcBef>
                <a:spcPts val="500"/>
              </a:spcBef>
              <a:spcAft>
                <a:spcPts val="0"/>
              </a:spcAft>
              <a:buClr>
                <a:srgbClr val="888B99"/>
              </a:buClr>
              <a:buSzPts val="1600"/>
              <a:buNone/>
              <a:defRPr sz="1600">
                <a:solidFill>
                  <a:srgbClr val="888B99"/>
                </a:solidFill>
              </a:defRPr>
            </a:lvl6pPr>
            <a:lvl7pPr marL="3200400" lvl="6" indent="-228600" algn="l">
              <a:lnSpc>
                <a:spcPct val="90000"/>
              </a:lnSpc>
              <a:spcBef>
                <a:spcPts val="500"/>
              </a:spcBef>
              <a:spcAft>
                <a:spcPts val="0"/>
              </a:spcAft>
              <a:buClr>
                <a:srgbClr val="888B99"/>
              </a:buClr>
              <a:buSzPts val="1600"/>
              <a:buNone/>
              <a:defRPr sz="1600">
                <a:solidFill>
                  <a:srgbClr val="888B99"/>
                </a:solidFill>
              </a:defRPr>
            </a:lvl7pPr>
            <a:lvl8pPr marL="3657600" lvl="7" indent="-228600" algn="l">
              <a:lnSpc>
                <a:spcPct val="90000"/>
              </a:lnSpc>
              <a:spcBef>
                <a:spcPts val="500"/>
              </a:spcBef>
              <a:spcAft>
                <a:spcPts val="0"/>
              </a:spcAft>
              <a:buClr>
                <a:srgbClr val="888B99"/>
              </a:buClr>
              <a:buSzPts val="1600"/>
              <a:buNone/>
              <a:defRPr sz="1600">
                <a:solidFill>
                  <a:srgbClr val="888B99"/>
                </a:solidFill>
              </a:defRPr>
            </a:lvl8pPr>
            <a:lvl9pPr marL="4114800" lvl="8" indent="-228600" algn="l">
              <a:lnSpc>
                <a:spcPct val="90000"/>
              </a:lnSpc>
              <a:spcBef>
                <a:spcPts val="500"/>
              </a:spcBef>
              <a:spcAft>
                <a:spcPts val="0"/>
              </a:spcAft>
              <a:buClr>
                <a:srgbClr val="888B99"/>
              </a:buClr>
              <a:buSzPts val="1600"/>
              <a:buNone/>
              <a:defRPr sz="1600">
                <a:solidFill>
                  <a:srgbClr val="888B99"/>
                </a:solidFill>
              </a:defRPr>
            </a:lvl9pPr>
          </a:lstStyle>
          <a:p>
            <a:endParaRPr/>
          </a:p>
        </p:txBody>
      </p:sp>
      <p:sp>
        <p:nvSpPr>
          <p:cNvPr id="346" name="Google Shape;346;g2024c854122_4_192"/>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g2024c854122_4_192"/>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g2024c854122_4_192"/>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9"/>
        <p:cNvGrpSpPr/>
        <p:nvPr/>
      </p:nvGrpSpPr>
      <p:grpSpPr>
        <a:xfrm>
          <a:off x="0" y="0"/>
          <a:ext cx="0" cy="0"/>
          <a:chOff x="0" y="0"/>
          <a:chExt cx="0" cy="0"/>
        </a:xfrm>
      </p:grpSpPr>
      <p:sp>
        <p:nvSpPr>
          <p:cNvPr id="350" name="Google Shape;350;g2024c854122_4_198"/>
          <p:cNvSpPr txBox="1">
            <a:spLocks noGrp="1"/>
          </p:cNvSpPr>
          <p:nvPr>
            <p:ph type="title"/>
          </p:nvPr>
        </p:nvSpPr>
        <p:spPr>
          <a:xfrm>
            <a:off x="2686050" y="28949"/>
            <a:ext cx="6457950" cy="126196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g2024c854122_4_198"/>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g2024c854122_4_198"/>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g2024c854122_4_198"/>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mart Art Layout">
  <p:cSld name="Smart Art Layout">
    <p:spTree>
      <p:nvGrpSpPr>
        <p:cNvPr id="1" name="Shape 354"/>
        <p:cNvGrpSpPr/>
        <p:nvPr/>
      </p:nvGrpSpPr>
      <p:grpSpPr>
        <a:xfrm>
          <a:off x="0" y="0"/>
          <a:ext cx="0" cy="0"/>
          <a:chOff x="0" y="0"/>
          <a:chExt cx="0" cy="0"/>
        </a:xfrm>
      </p:grpSpPr>
      <p:sp>
        <p:nvSpPr>
          <p:cNvPr id="355" name="Google Shape;355;g2024c854122_4_203"/>
          <p:cNvSpPr txBox="1">
            <a:spLocks noGrp="1"/>
          </p:cNvSpPr>
          <p:nvPr>
            <p:ph type="body" idx="1"/>
          </p:nvPr>
        </p:nvSpPr>
        <p:spPr>
          <a:xfrm>
            <a:off x="140137" y="1295284"/>
            <a:ext cx="7208700" cy="7080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640"/>
              </a:spcBef>
              <a:spcAft>
                <a:spcPts val="0"/>
              </a:spcAft>
              <a:buClr>
                <a:srgbClr val="8B4519"/>
              </a:buClr>
              <a:buSzPts val="3200"/>
              <a:buFont typeface="Arial"/>
              <a:buNone/>
              <a:defRPr sz="3200" b="0" i="0" u="none" strike="noStrike" cap="none">
                <a:solidFill>
                  <a:srgbClr val="8B4519"/>
                </a:solidFill>
                <a:latin typeface="Libre Franklin"/>
                <a:ea typeface="Libre Franklin"/>
                <a:cs typeface="Libre Franklin"/>
                <a:sym typeface="Libre Franklin"/>
              </a:defRPr>
            </a:lvl1pPr>
            <a:lvl2pPr marL="914400" marR="0" lvl="1" indent="-482600" algn="l">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2pPr>
            <a:lvl3pPr marL="1371600" marR="0" lvl="2" indent="-482600" algn="l">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3pPr>
            <a:lvl4pPr marL="1828800" marR="0" lvl="3" indent="-482600" algn="l">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4pPr>
            <a:lvl5pPr marL="2286000" marR="0" lvl="4" indent="-482600" algn="l">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56" name="Google Shape;356;g2024c854122_4_203"/>
          <p:cNvSpPr>
            <a:spLocks noGrp="1"/>
          </p:cNvSpPr>
          <p:nvPr>
            <p:ph type="dgm" idx="2"/>
          </p:nvPr>
        </p:nvSpPr>
        <p:spPr>
          <a:xfrm>
            <a:off x="779681" y="2122090"/>
            <a:ext cx="7847100" cy="4312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7"/>
        <p:cNvGrpSpPr/>
        <p:nvPr/>
      </p:nvGrpSpPr>
      <p:grpSpPr>
        <a:xfrm>
          <a:off x="0" y="0"/>
          <a:ext cx="0" cy="0"/>
          <a:chOff x="0" y="0"/>
          <a:chExt cx="0" cy="0"/>
        </a:xfrm>
      </p:grpSpPr>
      <p:sp>
        <p:nvSpPr>
          <p:cNvPr id="358" name="Google Shape;358;g2024c854122_4_206"/>
          <p:cNvSpPr txBox="1">
            <a:spLocks noGrp="1"/>
          </p:cNvSpPr>
          <p:nvPr>
            <p:ph type="title"/>
          </p:nvPr>
        </p:nvSpPr>
        <p:spPr>
          <a:xfrm>
            <a:off x="2686050" y="0"/>
            <a:ext cx="6457950" cy="130436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g2024c854122_4_206"/>
          <p:cNvSpPr txBox="1">
            <a:spLocks noGrp="1"/>
          </p:cNvSpPr>
          <p:nvPr>
            <p:ph type="body" idx="1"/>
          </p:nvPr>
        </p:nvSpPr>
        <p:spPr>
          <a:xfrm>
            <a:off x="628650" y="1456858"/>
            <a:ext cx="3886200" cy="48545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2024c854122_4_206"/>
          <p:cNvSpPr txBox="1">
            <a:spLocks noGrp="1"/>
          </p:cNvSpPr>
          <p:nvPr>
            <p:ph type="body" idx="2"/>
          </p:nvPr>
        </p:nvSpPr>
        <p:spPr>
          <a:xfrm>
            <a:off x="4629150" y="1456858"/>
            <a:ext cx="3886200" cy="48545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g2024c854122_4_206"/>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g2024c854122_4_20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g2024c854122_4_20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4"/>
        <p:cNvGrpSpPr/>
        <p:nvPr/>
      </p:nvGrpSpPr>
      <p:grpSpPr>
        <a:xfrm>
          <a:off x="0" y="0"/>
          <a:ext cx="0" cy="0"/>
          <a:chOff x="0" y="0"/>
          <a:chExt cx="0" cy="0"/>
        </a:xfrm>
      </p:grpSpPr>
      <p:sp>
        <p:nvSpPr>
          <p:cNvPr id="365" name="Google Shape;365;g2024c854122_4_213"/>
          <p:cNvSpPr txBox="1">
            <a:spLocks noGrp="1"/>
          </p:cNvSpPr>
          <p:nvPr>
            <p:ph type="title"/>
          </p:nvPr>
        </p:nvSpPr>
        <p:spPr>
          <a:xfrm>
            <a:off x="2686050" y="1"/>
            <a:ext cx="6457950" cy="129091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2024c854122_4_213"/>
          <p:cNvSpPr txBox="1">
            <a:spLocks noGrp="1"/>
          </p:cNvSpPr>
          <p:nvPr>
            <p:ph type="body" idx="1"/>
          </p:nvPr>
        </p:nvSpPr>
        <p:spPr>
          <a:xfrm>
            <a:off x="629841" y="1519799"/>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7" name="Google Shape;367;g2024c854122_4_213"/>
          <p:cNvSpPr txBox="1">
            <a:spLocks noGrp="1"/>
          </p:cNvSpPr>
          <p:nvPr>
            <p:ph type="body" idx="2"/>
          </p:nvPr>
        </p:nvSpPr>
        <p:spPr>
          <a:xfrm>
            <a:off x="629841" y="2343711"/>
            <a:ext cx="3868340" cy="39535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g2024c854122_4_213"/>
          <p:cNvSpPr txBox="1">
            <a:spLocks noGrp="1"/>
          </p:cNvSpPr>
          <p:nvPr>
            <p:ph type="body" idx="3"/>
          </p:nvPr>
        </p:nvSpPr>
        <p:spPr>
          <a:xfrm>
            <a:off x="4629150" y="1519799"/>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9" name="Google Shape;369;g2024c854122_4_213"/>
          <p:cNvSpPr txBox="1">
            <a:spLocks noGrp="1"/>
          </p:cNvSpPr>
          <p:nvPr>
            <p:ph type="body" idx="4"/>
          </p:nvPr>
        </p:nvSpPr>
        <p:spPr>
          <a:xfrm>
            <a:off x="4629150" y="2343711"/>
            <a:ext cx="3887391" cy="39535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g2024c854122_4_213"/>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g2024c854122_4_213"/>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g2024c854122_4_213"/>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3"/>
        <p:cNvGrpSpPr/>
        <p:nvPr/>
      </p:nvGrpSpPr>
      <p:grpSpPr>
        <a:xfrm>
          <a:off x="0" y="0"/>
          <a:ext cx="0" cy="0"/>
          <a:chOff x="0" y="0"/>
          <a:chExt cx="0" cy="0"/>
        </a:xfrm>
      </p:grpSpPr>
      <p:sp>
        <p:nvSpPr>
          <p:cNvPr id="374" name="Google Shape;374;g2024c854122_4_222"/>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g2024c854122_4_222"/>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g2024c854122_4_222"/>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7"/>
        <p:cNvGrpSpPr/>
        <p:nvPr/>
      </p:nvGrpSpPr>
      <p:grpSpPr>
        <a:xfrm>
          <a:off x="0" y="0"/>
          <a:ext cx="0" cy="0"/>
          <a:chOff x="0" y="0"/>
          <a:chExt cx="0" cy="0"/>
        </a:xfrm>
      </p:grpSpPr>
      <p:sp>
        <p:nvSpPr>
          <p:cNvPr id="378" name="Google Shape;378;g2024c854122_4_226"/>
          <p:cNvSpPr txBox="1">
            <a:spLocks noGrp="1"/>
          </p:cNvSpPr>
          <p:nvPr>
            <p:ph type="title"/>
          </p:nvPr>
        </p:nvSpPr>
        <p:spPr>
          <a:xfrm>
            <a:off x="629841" y="1458069"/>
            <a:ext cx="2949178" cy="10699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Source Sans Pro"/>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2024c854122_4_226"/>
          <p:cNvSpPr txBox="1">
            <a:spLocks noGrp="1"/>
          </p:cNvSpPr>
          <p:nvPr>
            <p:ph type="body" idx="1"/>
          </p:nvPr>
        </p:nvSpPr>
        <p:spPr>
          <a:xfrm>
            <a:off x="3887391" y="1458070"/>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5"/>
              </a:buClr>
              <a:buSzPts val="3200"/>
              <a:buChar char="•"/>
              <a:defRPr sz="3200">
                <a:solidFill>
                  <a:schemeClr val="accent5"/>
                </a:solidFil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0" name="Google Shape;380;g2024c854122_4_226"/>
          <p:cNvSpPr txBox="1">
            <a:spLocks noGrp="1"/>
          </p:cNvSpPr>
          <p:nvPr>
            <p:ph type="body" idx="2"/>
          </p:nvPr>
        </p:nvSpPr>
        <p:spPr>
          <a:xfrm>
            <a:off x="629841" y="2528045"/>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1" name="Google Shape;381;g2024c854122_4_226"/>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g2024c854122_4_22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g2024c854122_4_22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4"/>
        <p:cNvGrpSpPr/>
        <p:nvPr/>
      </p:nvGrpSpPr>
      <p:grpSpPr>
        <a:xfrm>
          <a:off x="0" y="0"/>
          <a:ext cx="0" cy="0"/>
          <a:chOff x="0" y="0"/>
          <a:chExt cx="0" cy="0"/>
        </a:xfrm>
      </p:grpSpPr>
      <p:sp>
        <p:nvSpPr>
          <p:cNvPr id="385" name="Google Shape;385;g2024c854122_4_233"/>
          <p:cNvSpPr txBox="1">
            <a:spLocks noGrp="1"/>
          </p:cNvSpPr>
          <p:nvPr>
            <p:ph type="title"/>
          </p:nvPr>
        </p:nvSpPr>
        <p:spPr>
          <a:xfrm>
            <a:off x="629841" y="1471516"/>
            <a:ext cx="2949178" cy="10699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Source Sans Pro"/>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g2024c854122_4_233"/>
          <p:cNvSpPr>
            <a:spLocks noGrp="1"/>
          </p:cNvSpPr>
          <p:nvPr>
            <p:ph type="pic" idx="2"/>
          </p:nvPr>
        </p:nvSpPr>
        <p:spPr>
          <a:xfrm>
            <a:off x="3887391" y="1471517"/>
            <a:ext cx="4629150" cy="4873625"/>
          </a:xfrm>
          <a:prstGeom prst="rect">
            <a:avLst/>
          </a:prstGeom>
          <a:noFill/>
          <a:ln>
            <a:noFill/>
          </a:ln>
        </p:spPr>
      </p:sp>
      <p:sp>
        <p:nvSpPr>
          <p:cNvPr id="387" name="Google Shape;387;g2024c854122_4_233"/>
          <p:cNvSpPr txBox="1">
            <a:spLocks noGrp="1"/>
          </p:cNvSpPr>
          <p:nvPr>
            <p:ph type="body" idx="1"/>
          </p:nvPr>
        </p:nvSpPr>
        <p:spPr>
          <a:xfrm>
            <a:off x="629841" y="2541492"/>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8" name="Google Shape;388;g2024c854122_4_233"/>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g2024c854122_4_233"/>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g2024c854122_4_233"/>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1"/>
        <p:cNvGrpSpPr/>
        <p:nvPr/>
      </p:nvGrpSpPr>
      <p:grpSpPr>
        <a:xfrm>
          <a:off x="0" y="0"/>
          <a:ext cx="0" cy="0"/>
          <a:chOff x="0" y="0"/>
          <a:chExt cx="0" cy="0"/>
        </a:xfrm>
      </p:grpSpPr>
      <p:sp>
        <p:nvSpPr>
          <p:cNvPr id="392" name="Google Shape;392;g2024c854122_4_240"/>
          <p:cNvSpPr txBox="1">
            <a:spLocks noGrp="1"/>
          </p:cNvSpPr>
          <p:nvPr>
            <p:ph type="title"/>
          </p:nvPr>
        </p:nvSpPr>
        <p:spPr>
          <a:xfrm>
            <a:off x="2686050" y="28949"/>
            <a:ext cx="645795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g2024c854122_4_240"/>
          <p:cNvSpPr txBox="1">
            <a:spLocks noGrp="1"/>
          </p:cNvSpPr>
          <p:nvPr>
            <p:ph type="body" idx="1"/>
          </p:nvPr>
        </p:nvSpPr>
        <p:spPr>
          <a:xfrm rot="5400000">
            <a:off x="2324440" y="-13947"/>
            <a:ext cx="4495120" cy="7886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g2024c854122_4_240"/>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g2024c854122_4_240"/>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2024c854122_4_240"/>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gb72c855150_0_1460"/>
          <p:cNvSpPr txBox="1">
            <a:spLocks noGrp="1"/>
          </p:cNvSpPr>
          <p:nvPr>
            <p:ph type="title"/>
          </p:nvPr>
        </p:nvSpPr>
        <p:spPr>
          <a:xfrm>
            <a:off x="2686050" y="0"/>
            <a:ext cx="6457800" cy="13044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b72c855150_0_1460"/>
          <p:cNvSpPr txBox="1">
            <a:spLocks noGrp="1"/>
          </p:cNvSpPr>
          <p:nvPr>
            <p:ph type="body" idx="1"/>
          </p:nvPr>
        </p:nvSpPr>
        <p:spPr>
          <a:xfrm>
            <a:off x="628650" y="1456858"/>
            <a:ext cx="3886200" cy="48546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b72c855150_0_1460"/>
          <p:cNvSpPr txBox="1">
            <a:spLocks noGrp="1"/>
          </p:cNvSpPr>
          <p:nvPr>
            <p:ph type="body" idx="2"/>
          </p:nvPr>
        </p:nvSpPr>
        <p:spPr>
          <a:xfrm>
            <a:off x="4629150" y="1456858"/>
            <a:ext cx="3886200" cy="48546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gb72c855150_0_1460"/>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b72c855150_0_1460"/>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b72c855150_0_1460"/>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7"/>
        <p:cNvGrpSpPr/>
        <p:nvPr/>
      </p:nvGrpSpPr>
      <p:grpSpPr>
        <a:xfrm>
          <a:off x="0" y="0"/>
          <a:ext cx="0" cy="0"/>
          <a:chOff x="0" y="0"/>
          <a:chExt cx="0" cy="0"/>
        </a:xfrm>
      </p:grpSpPr>
      <p:sp>
        <p:nvSpPr>
          <p:cNvPr id="398" name="Google Shape;398;g2024c854122_4_246"/>
          <p:cNvSpPr txBox="1">
            <a:spLocks noGrp="1"/>
          </p:cNvSpPr>
          <p:nvPr>
            <p:ph type="title"/>
          </p:nvPr>
        </p:nvSpPr>
        <p:spPr>
          <a:xfrm rot="5400000">
            <a:off x="5055253" y="2886915"/>
            <a:ext cx="4948519" cy="19716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400"/>
              <a:buFont typeface="Source Sans Pro"/>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g2024c854122_4_246"/>
          <p:cNvSpPr txBox="1">
            <a:spLocks noGrp="1"/>
          </p:cNvSpPr>
          <p:nvPr>
            <p:ph type="body" idx="1"/>
          </p:nvPr>
        </p:nvSpPr>
        <p:spPr>
          <a:xfrm rot="5400000">
            <a:off x="1054753" y="972390"/>
            <a:ext cx="494851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g2024c854122_4_246"/>
          <p:cNvSpPr txBox="1">
            <a:spLocks noGrp="1"/>
          </p:cNvSpPr>
          <p:nvPr>
            <p:ph type="dt" idx="10"/>
          </p:nvPr>
        </p:nvSpPr>
        <p:spPr>
          <a:xfrm>
            <a:off x="628650" y="6463926"/>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g2024c854122_4_246"/>
          <p:cNvSpPr txBox="1">
            <a:spLocks noGrp="1"/>
          </p:cNvSpPr>
          <p:nvPr>
            <p:ph type="ftr" idx="11"/>
          </p:nvPr>
        </p:nvSpPr>
        <p:spPr>
          <a:xfrm>
            <a:off x="3028950" y="6463926"/>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g2024c854122_4_246"/>
          <p:cNvSpPr txBox="1">
            <a:spLocks noGrp="1"/>
          </p:cNvSpPr>
          <p:nvPr>
            <p:ph type="sldNum" idx="12"/>
          </p:nvPr>
        </p:nvSpPr>
        <p:spPr>
          <a:xfrm>
            <a:off x="6457950" y="646392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03"/>
        <p:cNvGrpSpPr/>
        <p:nvPr/>
      </p:nvGrpSpPr>
      <p:grpSpPr>
        <a:xfrm>
          <a:off x="0" y="0"/>
          <a:ext cx="0" cy="0"/>
          <a:chOff x="0" y="0"/>
          <a:chExt cx="0" cy="0"/>
        </a:xfrm>
      </p:grpSpPr>
      <p:sp>
        <p:nvSpPr>
          <p:cNvPr id="404" name="Google Shape;404;g2024c854122_4_252"/>
          <p:cNvSpPr txBox="1">
            <a:spLocks noGrp="1"/>
          </p:cNvSpPr>
          <p:nvPr>
            <p:ph type="title"/>
          </p:nvPr>
        </p:nvSpPr>
        <p:spPr>
          <a:xfrm>
            <a:off x="2686050" y="28949"/>
            <a:ext cx="6457800" cy="12621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g2024c854122_4_252"/>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g2024c854122_4_252"/>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2024c854122_4_252"/>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08"/>
        <p:cNvGrpSpPr/>
        <p:nvPr/>
      </p:nvGrpSpPr>
      <p:grpSpPr>
        <a:xfrm>
          <a:off x="0" y="0"/>
          <a:ext cx="0" cy="0"/>
          <a:chOff x="0" y="0"/>
          <a:chExt cx="0" cy="0"/>
        </a:xfrm>
      </p:grpSpPr>
      <p:sp>
        <p:nvSpPr>
          <p:cNvPr id="409" name="Google Shape;409;g2024c854122_4_257"/>
          <p:cNvSpPr txBox="1">
            <a:spLocks noGrp="1"/>
          </p:cNvSpPr>
          <p:nvPr>
            <p:ph type="title"/>
          </p:nvPr>
        </p:nvSpPr>
        <p:spPr>
          <a:xfrm>
            <a:off x="2686049" y="1"/>
            <a:ext cx="6458100" cy="1314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410"/>
        <p:cNvGrpSpPr/>
        <p:nvPr/>
      </p:nvGrpSpPr>
      <p:grpSpPr>
        <a:xfrm>
          <a:off x="0" y="0"/>
          <a:ext cx="0" cy="0"/>
          <a:chOff x="0" y="0"/>
          <a:chExt cx="0" cy="0"/>
        </a:xfrm>
      </p:grpSpPr>
      <p:sp>
        <p:nvSpPr>
          <p:cNvPr id="411" name="Google Shape;411;g2024c854122_4_259"/>
          <p:cNvSpPr txBox="1">
            <a:spLocks noGrp="1"/>
          </p:cNvSpPr>
          <p:nvPr>
            <p:ph type="title"/>
          </p:nvPr>
        </p:nvSpPr>
        <p:spPr>
          <a:xfrm>
            <a:off x="2686049" y="1"/>
            <a:ext cx="6458100" cy="1314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6"/>
        <p:cNvGrpSpPr/>
        <p:nvPr/>
      </p:nvGrpSpPr>
      <p:grpSpPr>
        <a:xfrm>
          <a:off x="0" y="0"/>
          <a:ext cx="0" cy="0"/>
          <a:chOff x="0" y="0"/>
          <a:chExt cx="0" cy="0"/>
        </a:xfrm>
      </p:grpSpPr>
      <p:sp>
        <p:nvSpPr>
          <p:cNvPr id="417" name="Google Shape;417;g2024c854122_4_318"/>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8" name="Google Shape;418;g2024c854122_4_318"/>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9" name="Google Shape;419;g2024c854122_4_3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0"/>
        <p:cNvGrpSpPr/>
        <p:nvPr/>
      </p:nvGrpSpPr>
      <p:grpSpPr>
        <a:xfrm>
          <a:off x="0" y="0"/>
          <a:ext cx="0" cy="0"/>
          <a:chOff x="0" y="0"/>
          <a:chExt cx="0" cy="0"/>
        </a:xfrm>
      </p:grpSpPr>
      <p:sp>
        <p:nvSpPr>
          <p:cNvPr id="421" name="Google Shape;421;g2024c854122_4_322"/>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2" name="Google Shape;422;g2024c854122_4_3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3"/>
        <p:cNvGrpSpPr/>
        <p:nvPr/>
      </p:nvGrpSpPr>
      <p:grpSpPr>
        <a:xfrm>
          <a:off x="0" y="0"/>
          <a:ext cx="0" cy="0"/>
          <a:chOff x="0" y="0"/>
          <a:chExt cx="0" cy="0"/>
        </a:xfrm>
      </p:grpSpPr>
      <p:sp>
        <p:nvSpPr>
          <p:cNvPr id="424" name="Google Shape;424;g2024c854122_4_3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5" name="Google Shape;425;g2024c854122_4_32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6" name="Google Shape;426;g2024c854122_4_3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7"/>
        <p:cNvGrpSpPr/>
        <p:nvPr/>
      </p:nvGrpSpPr>
      <p:grpSpPr>
        <a:xfrm>
          <a:off x="0" y="0"/>
          <a:ext cx="0" cy="0"/>
          <a:chOff x="0" y="0"/>
          <a:chExt cx="0" cy="0"/>
        </a:xfrm>
      </p:grpSpPr>
      <p:sp>
        <p:nvSpPr>
          <p:cNvPr id="428" name="Google Shape;428;g2024c854122_4_32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9" name="Google Shape;429;g2024c854122_4_329"/>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0" name="Google Shape;430;g2024c854122_4_329"/>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1" name="Google Shape;431;g2024c854122_4_3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2"/>
        <p:cNvGrpSpPr/>
        <p:nvPr/>
      </p:nvGrpSpPr>
      <p:grpSpPr>
        <a:xfrm>
          <a:off x="0" y="0"/>
          <a:ext cx="0" cy="0"/>
          <a:chOff x="0" y="0"/>
          <a:chExt cx="0" cy="0"/>
        </a:xfrm>
      </p:grpSpPr>
      <p:sp>
        <p:nvSpPr>
          <p:cNvPr id="433" name="Google Shape;433;g2024c854122_4_33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g2024c854122_4_3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5"/>
        <p:cNvGrpSpPr/>
        <p:nvPr/>
      </p:nvGrpSpPr>
      <p:grpSpPr>
        <a:xfrm>
          <a:off x="0" y="0"/>
          <a:ext cx="0" cy="0"/>
          <a:chOff x="0" y="0"/>
          <a:chExt cx="0" cy="0"/>
        </a:xfrm>
      </p:grpSpPr>
      <p:sp>
        <p:nvSpPr>
          <p:cNvPr id="436" name="Google Shape;436;g2024c854122_4_33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7" name="Google Shape;437;g2024c854122_4_33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8" name="Google Shape;438;g2024c854122_4_3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gb72c855150_0_1467"/>
          <p:cNvSpPr txBox="1">
            <a:spLocks noGrp="1"/>
          </p:cNvSpPr>
          <p:nvPr>
            <p:ph type="title"/>
          </p:nvPr>
        </p:nvSpPr>
        <p:spPr>
          <a:xfrm>
            <a:off x="2686050" y="1"/>
            <a:ext cx="6457800" cy="1290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b72c855150_0_1467"/>
          <p:cNvSpPr txBox="1">
            <a:spLocks noGrp="1"/>
          </p:cNvSpPr>
          <p:nvPr>
            <p:ph type="body" idx="1"/>
          </p:nvPr>
        </p:nvSpPr>
        <p:spPr>
          <a:xfrm>
            <a:off x="629841" y="1519799"/>
            <a:ext cx="38685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gb72c855150_0_1467"/>
          <p:cNvSpPr txBox="1">
            <a:spLocks noGrp="1"/>
          </p:cNvSpPr>
          <p:nvPr>
            <p:ph type="body" idx="2"/>
          </p:nvPr>
        </p:nvSpPr>
        <p:spPr>
          <a:xfrm>
            <a:off x="629841" y="2343711"/>
            <a:ext cx="3868500" cy="395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gb72c855150_0_1467"/>
          <p:cNvSpPr txBox="1">
            <a:spLocks noGrp="1"/>
          </p:cNvSpPr>
          <p:nvPr>
            <p:ph type="body" idx="3"/>
          </p:nvPr>
        </p:nvSpPr>
        <p:spPr>
          <a:xfrm>
            <a:off x="4629150" y="1519799"/>
            <a:ext cx="38874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gb72c855150_0_1467"/>
          <p:cNvSpPr txBox="1">
            <a:spLocks noGrp="1"/>
          </p:cNvSpPr>
          <p:nvPr>
            <p:ph type="body" idx="4"/>
          </p:nvPr>
        </p:nvSpPr>
        <p:spPr>
          <a:xfrm>
            <a:off x="4629150" y="2343711"/>
            <a:ext cx="3887400" cy="395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gb72c855150_0_1467"/>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b72c855150_0_1467"/>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b72c855150_0_1467"/>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9"/>
        <p:cNvGrpSpPr/>
        <p:nvPr/>
      </p:nvGrpSpPr>
      <p:grpSpPr>
        <a:xfrm>
          <a:off x="0" y="0"/>
          <a:ext cx="0" cy="0"/>
          <a:chOff x="0" y="0"/>
          <a:chExt cx="0" cy="0"/>
        </a:xfrm>
      </p:grpSpPr>
      <p:sp>
        <p:nvSpPr>
          <p:cNvPr id="440" name="Google Shape;440;g2024c854122_4_341"/>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1" name="Google Shape;441;g2024c854122_4_3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2"/>
        <p:cNvGrpSpPr/>
        <p:nvPr/>
      </p:nvGrpSpPr>
      <p:grpSpPr>
        <a:xfrm>
          <a:off x="0" y="0"/>
          <a:ext cx="0" cy="0"/>
          <a:chOff x="0" y="0"/>
          <a:chExt cx="0" cy="0"/>
        </a:xfrm>
      </p:grpSpPr>
      <p:sp>
        <p:nvSpPr>
          <p:cNvPr id="443" name="Google Shape;443;g2024c854122_4_34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2024c854122_4_34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5" name="Google Shape;445;g2024c854122_4_34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6" name="Google Shape;446;g2024c854122_4_34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7" name="Google Shape;447;g2024c854122_4_3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8"/>
        <p:cNvGrpSpPr/>
        <p:nvPr/>
      </p:nvGrpSpPr>
      <p:grpSpPr>
        <a:xfrm>
          <a:off x="0" y="0"/>
          <a:ext cx="0" cy="0"/>
          <a:chOff x="0" y="0"/>
          <a:chExt cx="0" cy="0"/>
        </a:xfrm>
      </p:grpSpPr>
      <p:sp>
        <p:nvSpPr>
          <p:cNvPr id="449" name="Google Shape;449;g2024c854122_4_35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0" name="Google Shape;450;g2024c854122_4_35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1"/>
        <p:cNvGrpSpPr/>
        <p:nvPr/>
      </p:nvGrpSpPr>
      <p:grpSpPr>
        <a:xfrm>
          <a:off x="0" y="0"/>
          <a:ext cx="0" cy="0"/>
          <a:chOff x="0" y="0"/>
          <a:chExt cx="0" cy="0"/>
        </a:xfrm>
      </p:grpSpPr>
      <p:sp>
        <p:nvSpPr>
          <p:cNvPr id="452" name="Google Shape;452;g2024c854122_4_353"/>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3" name="Google Shape;453;g2024c854122_4_353"/>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4" name="Google Shape;454;g2024c854122_4_35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5"/>
        <p:cNvGrpSpPr/>
        <p:nvPr/>
      </p:nvGrpSpPr>
      <p:grpSpPr>
        <a:xfrm>
          <a:off x="0" y="0"/>
          <a:ext cx="0" cy="0"/>
          <a:chOff x="0" y="0"/>
          <a:chExt cx="0" cy="0"/>
        </a:xfrm>
      </p:grpSpPr>
      <p:sp>
        <p:nvSpPr>
          <p:cNvPr id="456" name="Google Shape;456;g2024c854122_4_3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7"/>
        <p:cNvGrpSpPr/>
        <p:nvPr/>
      </p:nvGrpSpPr>
      <p:grpSpPr>
        <a:xfrm>
          <a:off x="0" y="0"/>
          <a:ext cx="0" cy="0"/>
          <a:chOff x="0" y="0"/>
          <a:chExt cx="0" cy="0"/>
        </a:xfrm>
      </p:grpSpPr>
      <p:sp>
        <p:nvSpPr>
          <p:cNvPr id="458" name="Google Shape;458;g2024c854122_4_359"/>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400"/>
              <a:buFont typeface="Source Sans Pro"/>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9" name="Google Shape;459;g2024c854122_4_359"/>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60" name="Google Shape;460;g2024c854122_4_359"/>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1" name="Google Shape;461;g2024c854122_4_359"/>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g2024c854122_4_359"/>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mart Art Layout">
  <p:cSld name="Smart Art Layout">
    <p:spTree>
      <p:nvGrpSpPr>
        <p:cNvPr id="1" name="Shape 463"/>
        <p:cNvGrpSpPr/>
        <p:nvPr/>
      </p:nvGrpSpPr>
      <p:grpSpPr>
        <a:xfrm>
          <a:off x="0" y="0"/>
          <a:ext cx="0" cy="0"/>
          <a:chOff x="0" y="0"/>
          <a:chExt cx="0" cy="0"/>
        </a:xfrm>
      </p:grpSpPr>
      <p:sp>
        <p:nvSpPr>
          <p:cNvPr id="464" name="Google Shape;464;g2024c854122_4_365"/>
          <p:cNvSpPr txBox="1">
            <a:spLocks noGrp="1"/>
          </p:cNvSpPr>
          <p:nvPr>
            <p:ph type="body" idx="1"/>
          </p:nvPr>
        </p:nvSpPr>
        <p:spPr>
          <a:xfrm>
            <a:off x="140137" y="1295284"/>
            <a:ext cx="7208700" cy="708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640"/>
              </a:spcBef>
              <a:spcAft>
                <a:spcPts val="0"/>
              </a:spcAft>
              <a:buClr>
                <a:srgbClr val="8B4519"/>
              </a:buClr>
              <a:buSzPts val="3200"/>
              <a:buFont typeface="Arial"/>
              <a:buNone/>
              <a:defRPr sz="3200" b="0" i="0" u="none" strike="noStrike" cap="none">
                <a:solidFill>
                  <a:srgbClr val="8B4519"/>
                </a:solidFill>
                <a:latin typeface="Libre Franklin"/>
                <a:ea typeface="Libre Franklin"/>
                <a:cs typeface="Libre Franklin"/>
                <a:sym typeface="Libre Franklin"/>
              </a:defRPr>
            </a:lvl1pPr>
            <a:lvl2pPr marL="914400" marR="0" lvl="1"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2pPr>
            <a:lvl3pPr marL="1371600" marR="0" lvl="2"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3pPr>
            <a:lvl4pPr marL="1828800" marR="0" lvl="3"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4pPr>
            <a:lvl5pPr marL="2286000" marR="0" lvl="4" indent="-482600" algn="l" rtl="0">
              <a:lnSpc>
                <a:spcPct val="100000"/>
              </a:lnSpc>
              <a:spcBef>
                <a:spcPts val="800"/>
              </a:spcBef>
              <a:spcAft>
                <a:spcPts val="0"/>
              </a:spcAft>
              <a:buClr>
                <a:srgbClr val="8B4519"/>
              </a:buClr>
              <a:buSzPts val="4000"/>
              <a:buFont typeface="Arial"/>
              <a:buChar char="»"/>
              <a:defRPr sz="4000" b="0" i="0" u="none" strike="noStrike" cap="none">
                <a:solidFill>
                  <a:srgbClr val="8B4519"/>
                </a:solidFill>
                <a:latin typeface="Libre Franklin"/>
                <a:ea typeface="Libre Franklin"/>
                <a:cs typeface="Libre Franklin"/>
                <a:sym typeface="Libre Frankl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465" name="Google Shape;465;g2024c854122_4_365"/>
          <p:cNvSpPr>
            <a:spLocks noGrp="1"/>
          </p:cNvSpPr>
          <p:nvPr>
            <p:ph type="dgm" idx="2"/>
          </p:nvPr>
        </p:nvSpPr>
        <p:spPr>
          <a:xfrm>
            <a:off x="779681" y="2122090"/>
            <a:ext cx="7847100" cy="4312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466"/>
        <p:cNvGrpSpPr/>
        <p:nvPr/>
      </p:nvGrpSpPr>
      <p:grpSpPr>
        <a:xfrm>
          <a:off x="0" y="0"/>
          <a:ext cx="0" cy="0"/>
          <a:chOff x="0" y="0"/>
          <a:chExt cx="0" cy="0"/>
        </a:xfrm>
      </p:grpSpPr>
      <p:sp>
        <p:nvSpPr>
          <p:cNvPr id="467" name="Google Shape;467;g2024c854122_4_368"/>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8" name="Google Shape;468;g2024c854122_4_368"/>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accent1"/>
              </a:buClr>
              <a:buSzPts val="2400"/>
              <a:buNone/>
              <a:defRPr sz="2400">
                <a:solidFill>
                  <a:schemeClr val="accent1"/>
                </a:solidFill>
              </a:defRPr>
            </a:lvl1pPr>
            <a:lvl2pPr marL="914400" lvl="1" indent="-228600" algn="l" rtl="0">
              <a:lnSpc>
                <a:spcPct val="90000"/>
              </a:lnSpc>
              <a:spcBef>
                <a:spcPts val="1200"/>
              </a:spcBef>
              <a:spcAft>
                <a:spcPts val="0"/>
              </a:spcAft>
              <a:buClr>
                <a:srgbClr val="888B99"/>
              </a:buClr>
              <a:buSzPts val="2000"/>
              <a:buNone/>
              <a:defRPr sz="2000">
                <a:solidFill>
                  <a:srgbClr val="888B99"/>
                </a:solidFill>
              </a:defRPr>
            </a:lvl2pPr>
            <a:lvl3pPr marL="1371600" lvl="2" indent="-228600" algn="l" rtl="0">
              <a:lnSpc>
                <a:spcPct val="90000"/>
              </a:lnSpc>
              <a:spcBef>
                <a:spcPts val="1200"/>
              </a:spcBef>
              <a:spcAft>
                <a:spcPts val="0"/>
              </a:spcAft>
              <a:buClr>
                <a:srgbClr val="888B99"/>
              </a:buClr>
              <a:buSzPts val="1800"/>
              <a:buNone/>
              <a:defRPr sz="1800">
                <a:solidFill>
                  <a:srgbClr val="888B99"/>
                </a:solidFill>
              </a:defRPr>
            </a:lvl3pPr>
            <a:lvl4pPr marL="1828800" lvl="3" indent="-228600" algn="l" rtl="0">
              <a:lnSpc>
                <a:spcPct val="90000"/>
              </a:lnSpc>
              <a:spcBef>
                <a:spcPts val="1200"/>
              </a:spcBef>
              <a:spcAft>
                <a:spcPts val="0"/>
              </a:spcAft>
              <a:buClr>
                <a:srgbClr val="888B99"/>
              </a:buClr>
              <a:buSzPts val="1600"/>
              <a:buNone/>
              <a:defRPr sz="1600">
                <a:solidFill>
                  <a:srgbClr val="888B99"/>
                </a:solidFill>
              </a:defRPr>
            </a:lvl4pPr>
            <a:lvl5pPr marL="2286000" lvl="4" indent="-228600" algn="l" rtl="0">
              <a:lnSpc>
                <a:spcPct val="90000"/>
              </a:lnSpc>
              <a:spcBef>
                <a:spcPts val="1200"/>
              </a:spcBef>
              <a:spcAft>
                <a:spcPts val="0"/>
              </a:spcAft>
              <a:buClr>
                <a:srgbClr val="888B99"/>
              </a:buClr>
              <a:buSzPts val="1600"/>
              <a:buNone/>
              <a:defRPr sz="1600">
                <a:solidFill>
                  <a:srgbClr val="888B99"/>
                </a:solidFill>
              </a:defRPr>
            </a:lvl5pPr>
            <a:lvl6pPr marL="2743200" lvl="5" indent="-228600" algn="l" rtl="0">
              <a:lnSpc>
                <a:spcPct val="90000"/>
              </a:lnSpc>
              <a:spcBef>
                <a:spcPts val="1200"/>
              </a:spcBef>
              <a:spcAft>
                <a:spcPts val="0"/>
              </a:spcAft>
              <a:buClr>
                <a:srgbClr val="888B99"/>
              </a:buClr>
              <a:buSzPts val="1600"/>
              <a:buNone/>
              <a:defRPr sz="1600">
                <a:solidFill>
                  <a:srgbClr val="888B99"/>
                </a:solidFill>
              </a:defRPr>
            </a:lvl6pPr>
            <a:lvl7pPr marL="3200400" lvl="6" indent="-228600" algn="l" rtl="0">
              <a:lnSpc>
                <a:spcPct val="90000"/>
              </a:lnSpc>
              <a:spcBef>
                <a:spcPts val="1200"/>
              </a:spcBef>
              <a:spcAft>
                <a:spcPts val="0"/>
              </a:spcAft>
              <a:buClr>
                <a:srgbClr val="888B99"/>
              </a:buClr>
              <a:buSzPts val="1600"/>
              <a:buNone/>
              <a:defRPr sz="1600">
                <a:solidFill>
                  <a:srgbClr val="888B99"/>
                </a:solidFill>
              </a:defRPr>
            </a:lvl7pPr>
            <a:lvl8pPr marL="3657600" lvl="7" indent="-228600" algn="l" rtl="0">
              <a:lnSpc>
                <a:spcPct val="90000"/>
              </a:lnSpc>
              <a:spcBef>
                <a:spcPts val="1200"/>
              </a:spcBef>
              <a:spcAft>
                <a:spcPts val="0"/>
              </a:spcAft>
              <a:buClr>
                <a:srgbClr val="888B99"/>
              </a:buClr>
              <a:buSzPts val="1600"/>
              <a:buNone/>
              <a:defRPr sz="1600">
                <a:solidFill>
                  <a:srgbClr val="888B99"/>
                </a:solidFill>
              </a:defRPr>
            </a:lvl8pPr>
            <a:lvl9pPr marL="4114800" lvl="8" indent="-228600" algn="l" rtl="0">
              <a:lnSpc>
                <a:spcPct val="90000"/>
              </a:lnSpc>
              <a:spcBef>
                <a:spcPts val="1200"/>
              </a:spcBef>
              <a:spcAft>
                <a:spcPts val="1200"/>
              </a:spcAft>
              <a:buClr>
                <a:srgbClr val="888B99"/>
              </a:buClr>
              <a:buSzPts val="1600"/>
              <a:buNone/>
              <a:defRPr sz="1600">
                <a:solidFill>
                  <a:srgbClr val="888B99"/>
                </a:solidFill>
              </a:defRPr>
            </a:lvl9pPr>
          </a:lstStyle>
          <a:p>
            <a:endParaRPr/>
          </a:p>
        </p:txBody>
      </p:sp>
      <p:sp>
        <p:nvSpPr>
          <p:cNvPr id="469" name="Google Shape;469;g2024c854122_4_368"/>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0" name="Google Shape;470;g2024c854122_4_368"/>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g2024c854122_4_368"/>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472"/>
        <p:cNvGrpSpPr/>
        <p:nvPr/>
      </p:nvGrpSpPr>
      <p:grpSpPr>
        <a:xfrm>
          <a:off x="0" y="0"/>
          <a:ext cx="0" cy="0"/>
          <a:chOff x="0" y="0"/>
          <a:chExt cx="0" cy="0"/>
        </a:xfrm>
      </p:grpSpPr>
      <p:sp>
        <p:nvSpPr>
          <p:cNvPr id="473" name="Google Shape;473;g2024c854122_4_374"/>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accent5"/>
              </a:buClr>
              <a:buSzPts val="6000"/>
              <a:buFont typeface="Avenir"/>
              <a:buNone/>
              <a:defRPr sz="6000" b="1" i="0">
                <a:solidFill>
                  <a:schemeClr val="accent5"/>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g2024c854122_4_374"/>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accent1"/>
              </a:buClr>
              <a:buSzPts val="2400"/>
              <a:buNone/>
              <a:defRPr sz="2400">
                <a:solidFill>
                  <a:schemeClr val="accent1"/>
                </a:solidFill>
              </a:defRPr>
            </a:lvl1pPr>
            <a:lvl2pPr marL="914400" lvl="1" indent="-228600" algn="l" rtl="0">
              <a:lnSpc>
                <a:spcPct val="90000"/>
              </a:lnSpc>
              <a:spcBef>
                <a:spcPts val="1200"/>
              </a:spcBef>
              <a:spcAft>
                <a:spcPts val="0"/>
              </a:spcAft>
              <a:buClr>
                <a:srgbClr val="888B99"/>
              </a:buClr>
              <a:buSzPts val="2000"/>
              <a:buNone/>
              <a:defRPr sz="2000">
                <a:solidFill>
                  <a:srgbClr val="888B99"/>
                </a:solidFill>
              </a:defRPr>
            </a:lvl2pPr>
            <a:lvl3pPr marL="1371600" lvl="2" indent="-228600" algn="l" rtl="0">
              <a:lnSpc>
                <a:spcPct val="90000"/>
              </a:lnSpc>
              <a:spcBef>
                <a:spcPts val="1200"/>
              </a:spcBef>
              <a:spcAft>
                <a:spcPts val="0"/>
              </a:spcAft>
              <a:buClr>
                <a:srgbClr val="888B99"/>
              </a:buClr>
              <a:buSzPts val="1800"/>
              <a:buNone/>
              <a:defRPr sz="1800">
                <a:solidFill>
                  <a:srgbClr val="888B99"/>
                </a:solidFill>
              </a:defRPr>
            </a:lvl3pPr>
            <a:lvl4pPr marL="1828800" lvl="3" indent="-228600" algn="l" rtl="0">
              <a:lnSpc>
                <a:spcPct val="90000"/>
              </a:lnSpc>
              <a:spcBef>
                <a:spcPts val="1200"/>
              </a:spcBef>
              <a:spcAft>
                <a:spcPts val="0"/>
              </a:spcAft>
              <a:buClr>
                <a:srgbClr val="888B99"/>
              </a:buClr>
              <a:buSzPts val="1600"/>
              <a:buNone/>
              <a:defRPr sz="1600">
                <a:solidFill>
                  <a:srgbClr val="888B99"/>
                </a:solidFill>
              </a:defRPr>
            </a:lvl4pPr>
            <a:lvl5pPr marL="2286000" lvl="4" indent="-228600" algn="l" rtl="0">
              <a:lnSpc>
                <a:spcPct val="90000"/>
              </a:lnSpc>
              <a:spcBef>
                <a:spcPts val="1200"/>
              </a:spcBef>
              <a:spcAft>
                <a:spcPts val="0"/>
              </a:spcAft>
              <a:buClr>
                <a:srgbClr val="888B99"/>
              </a:buClr>
              <a:buSzPts val="1600"/>
              <a:buNone/>
              <a:defRPr sz="1600">
                <a:solidFill>
                  <a:srgbClr val="888B99"/>
                </a:solidFill>
              </a:defRPr>
            </a:lvl5pPr>
            <a:lvl6pPr marL="2743200" lvl="5" indent="-228600" algn="l" rtl="0">
              <a:lnSpc>
                <a:spcPct val="90000"/>
              </a:lnSpc>
              <a:spcBef>
                <a:spcPts val="1200"/>
              </a:spcBef>
              <a:spcAft>
                <a:spcPts val="0"/>
              </a:spcAft>
              <a:buClr>
                <a:srgbClr val="888B99"/>
              </a:buClr>
              <a:buSzPts val="1600"/>
              <a:buNone/>
              <a:defRPr sz="1600">
                <a:solidFill>
                  <a:srgbClr val="888B99"/>
                </a:solidFill>
              </a:defRPr>
            </a:lvl6pPr>
            <a:lvl7pPr marL="3200400" lvl="6" indent="-228600" algn="l" rtl="0">
              <a:lnSpc>
                <a:spcPct val="90000"/>
              </a:lnSpc>
              <a:spcBef>
                <a:spcPts val="1200"/>
              </a:spcBef>
              <a:spcAft>
                <a:spcPts val="0"/>
              </a:spcAft>
              <a:buClr>
                <a:srgbClr val="888B99"/>
              </a:buClr>
              <a:buSzPts val="1600"/>
              <a:buNone/>
              <a:defRPr sz="1600">
                <a:solidFill>
                  <a:srgbClr val="888B99"/>
                </a:solidFill>
              </a:defRPr>
            </a:lvl7pPr>
            <a:lvl8pPr marL="3657600" lvl="7" indent="-228600" algn="l" rtl="0">
              <a:lnSpc>
                <a:spcPct val="90000"/>
              </a:lnSpc>
              <a:spcBef>
                <a:spcPts val="1200"/>
              </a:spcBef>
              <a:spcAft>
                <a:spcPts val="0"/>
              </a:spcAft>
              <a:buClr>
                <a:srgbClr val="888B99"/>
              </a:buClr>
              <a:buSzPts val="1600"/>
              <a:buNone/>
              <a:defRPr sz="1600">
                <a:solidFill>
                  <a:srgbClr val="888B99"/>
                </a:solidFill>
              </a:defRPr>
            </a:lvl8pPr>
            <a:lvl9pPr marL="4114800" lvl="8" indent="-228600" algn="l" rtl="0">
              <a:lnSpc>
                <a:spcPct val="90000"/>
              </a:lnSpc>
              <a:spcBef>
                <a:spcPts val="1200"/>
              </a:spcBef>
              <a:spcAft>
                <a:spcPts val="1200"/>
              </a:spcAft>
              <a:buClr>
                <a:srgbClr val="888B99"/>
              </a:buClr>
              <a:buSzPts val="1600"/>
              <a:buNone/>
              <a:defRPr sz="1600">
                <a:solidFill>
                  <a:srgbClr val="888B99"/>
                </a:solidFill>
              </a:defRPr>
            </a:lvl9pPr>
          </a:lstStyle>
          <a:p>
            <a:endParaRPr/>
          </a:p>
        </p:txBody>
      </p:sp>
      <p:sp>
        <p:nvSpPr>
          <p:cNvPr id="475" name="Google Shape;475;g2024c854122_4_374"/>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6" name="Google Shape;476;g2024c854122_4_374"/>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7" name="Google Shape;477;g2024c854122_4_374"/>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gb72c855150_0_1485"/>
          <p:cNvSpPr txBox="1">
            <a:spLocks noGrp="1"/>
          </p:cNvSpPr>
          <p:nvPr>
            <p:ph type="title"/>
          </p:nvPr>
        </p:nvSpPr>
        <p:spPr>
          <a:xfrm>
            <a:off x="629841" y="1458069"/>
            <a:ext cx="2949000" cy="10701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3200"/>
              <a:buFont typeface="Source Sans Pro"/>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b72c855150_0_1485"/>
          <p:cNvSpPr txBox="1">
            <a:spLocks noGrp="1"/>
          </p:cNvSpPr>
          <p:nvPr>
            <p:ph type="body" idx="1"/>
          </p:nvPr>
        </p:nvSpPr>
        <p:spPr>
          <a:xfrm>
            <a:off x="3887391" y="1458070"/>
            <a:ext cx="46293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accent5"/>
              </a:buClr>
              <a:buSzPts val="3200"/>
              <a:buChar char="•"/>
              <a:defRPr sz="3200">
                <a:solidFill>
                  <a:schemeClr val="accent5"/>
                </a:solidFil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gb72c855150_0_1485"/>
          <p:cNvSpPr txBox="1">
            <a:spLocks noGrp="1"/>
          </p:cNvSpPr>
          <p:nvPr>
            <p:ph type="body" idx="2"/>
          </p:nvPr>
        </p:nvSpPr>
        <p:spPr>
          <a:xfrm>
            <a:off x="629841" y="2528045"/>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gb72c855150_0_1485"/>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b72c855150_0_1485"/>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b72c855150_0_1485"/>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gb72c855150_0_1499"/>
          <p:cNvSpPr txBox="1">
            <a:spLocks noGrp="1"/>
          </p:cNvSpPr>
          <p:nvPr>
            <p:ph type="title"/>
          </p:nvPr>
        </p:nvSpPr>
        <p:spPr>
          <a:xfrm>
            <a:off x="2686050" y="28949"/>
            <a:ext cx="64578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b72c855150_0_1499"/>
          <p:cNvSpPr txBox="1">
            <a:spLocks noGrp="1"/>
          </p:cNvSpPr>
          <p:nvPr>
            <p:ph type="body" idx="1"/>
          </p:nvPr>
        </p:nvSpPr>
        <p:spPr>
          <a:xfrm rot="5400000">
            <a:off x="2324400" y="-13907"/>
            <a:ext cx="4495200" cy="78867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gb72c855150_0_1499"/>
          <p:cNvSpPr txBox="1">
            <a:spLocks noGrp="1"/>
          </p:cNvSpPr>
          <p:nvPr>
            <p:ph type="dt" idx="10"/>
          </p:nvPr>
        </p:nvSpPr>
        <p:spPr>
          <a:xfrm>
            <a:off x="628650" y="6463926"/>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b72c855150_0_1499"/>
          <p:cNvSpPr txBox="1">
            <a:spLocks noGrp="1"/>
          </p:cNvSpPr>
          <p:nvPr>
            <p:ph type="ftr" idx="11"/>
          </p:nvPr>
        </p:nvSpPr>
        <p:spPr>
          <a:xfrm>
            <a:off x="3028950" y="6463926"/>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b72c855150_0_1499"/>
          <p:cNvSpPr txBox="1">
            <a:spLocks noGrp="1"/>
          </p:cNvSpPr>
          <p:nvPr>
            <p:ph type="sldNum" idx="12"/>
          </p:nvPr>
        </p:nvSpPr>
        <p:spPr>
          <a:xfrm>
            <a:off x="6457950" y="6463926"/>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jp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jpg"/><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gb72c855150_0_1436"/>
          <p:cNvSpPr txBox="1">
            <a:spLocks noGrp="1"/>
          </p:cNvSpPr>
          <p:nvPr>
            <p:ph type="title"/>
          </p:nvPr>
        </p:nvSpPr>
        <p:spPr>
          <a:xfrm>
            <a:off x="2686049" y="1"/>
            <a:ext cx="6457800" cy="1314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400"/>
              <a:buFont typeface="Source Sans Pro"/>
              <a:buNone/>
              <a:defRPr sz="44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b72c855150_0_1436"/>
          <p:cNvSpPr txBox="1">
            <a:spLocks noGrp="1"/>
          </p:cNvSpPr>
          <p:nvPr>
            <p:ph type="body" idx="1"/>
          </p:nvPr>
        </p:nvSpPr>
        <p:spPr>
          <a:xfrm>
            <a:off x="628650" y="1681843"/>
            <a:ext cx="7886700" cy="4495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gb72c855150_0_1436"/>
          <p:cNvSpPr txBox="1">
            <a:spLocks noGrp="1"/>
          </p:cNvSpPr>
          <p:nvPr>
            <p:ph type="dt" idx="10"/>
          </p:nvPr>
        </p:nvSpPr>
        <p:spPr>
          <a:xfrm>
            <a:off x="628650" y="64706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b72c855150_0_1436"/>
          <p:cNvSpPr txBox="1">
            <a:spLocks noGrp="1"/>
          </p:cNvSpPr>
          <p:nvPr>
            <p:ph type="ftr" idx="11"/>
          </p:nvPr>
        </p:nvSpPr>
        <p:spPr>
          <a:xfrm>
            <a:off x="3028950" y="64706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b72c855150_0_1436"/>
          <p:cNvSpPr txBox="1">
            <a:spLocks noGrp="1"/>
          </p:cNvSpPr>
          <p:nvPr>
            <p:ph type="sldNum" idx="12"/>
          </p:nvPr>
        </p:nvSpPr>
        <p:spPr>
          <a:xfrm>
            <a:off x="6457950" y="64706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80"/>
        <p:cNvGrpSpPr/>
        <p:nvPr/>
      </p:nvGrpSpPr>
      <p:grpSpPr>
        <a:xfrm>
          <a:off x="0" y="0"/>
          <a:ext cx="0" cy="0"/>
          <a:chOff x="0" y="0"/>
          <a:chExt cx="0" cy="0"/>
        </a:xfrm>
      </p:grpSpPr>
      <p:sp>
        <p:nvSpPr>
          <p:cNvPr id="81" name="Google Shape;81;g1fcc9865773_0_348"/>
          <p:cNvSpPr txBox="1">
            <a:spLocks noGrp="1"/>
          </p:cNvSpPr>
          <p:nvPr>
            <p:ph type="title"/>
          </p:nvPr>
        </p:nvSpPr>
        <p:spPr>
          <a:xfrm>
            <a:off x="2686049" y="1"/>
            <a:ext cx="6457800" cy="1314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400"/>
              <a:buFont typeface="Source Sans Pro"/>
              <a:buNone/>
              <a:defRPr sz="44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g1fcc9865773_0_348"/>
          <p:cNvSpPr txBox="1">
            <a:spLocks noGrp="1"/>
          </p:cNvSpPr>
          <p:nvPr>
            <p:ph type="body" idx="1"/>
          </p:nvPr>
        </p:nvSpPr>
        <p:spPr>
          <a:xfrm>
            <a:off x="628650" y="1681843"/>
            <a:ext cx="7886700" cy="4495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g1fcc9865773_0_348"/>
          <p:cNvSpPr txBox="1">
            <a:spLocks noGrp="1"/>
          </p:cNvSpPr>
          <p:nvPr>
            <p:ph type="dt" idx="10"/>
          </p:nvPr>
        </p:nvSpPr>
        <p:spPr>
          <a:xfrm>
            <a:off x="628650" y="64706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4" name="Google Shape;84;g1fcc9865773_0_348"/>
          <p:cNvSpPr txBox="1">
            <a:spLocks noGrp="1"/>
          </p:cNvSpPr>
          <p:nvPr>
            <p:ph type="ftr" idx="11"/>
          </p:nvPr>
        </p:nvSpPr>
        <p:spPr>
          <a:xfrm>
            <a:off x="3028950" y="64706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g1fcc9865773_0_348"/>
          <p:cNvSpPr txBox="1">
            <a:spLocks noGrp="1"/>
          </p:cNvSpPr>
          <p:nvPr>
            <p:ph type="sldNum" idx="12"/>
          </p:nvPr>
        </p:nvSpPr>
        <p:spPr>
          <a:xfrm>
            <a:off x="6457950" y="64706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63"/>
        <p:cNvGrpSpPr/>
        <p:nvPr/>
      </p:nvGrpSpPr>
      <p:grpSpPr>
        <a:xfrm>
          <a:off x="0" y="0"/>
          <a:ext cx="0" cy="0"/>
          <a:chOff x="0" y="0"/>
          <a:chExt cx="0" cy="0"/>
        </a:xfrm>
      </p:grpSpPr>
      <p:sp>
        <p:nvSpPr>
          <p:cNvPr id="164" name="Google Shape;164;g1fcc9865773_0_431"/>
          <p:cNvSpPr txBox="1">
            <a:spLocks noGrp="1"/>
          </p:cNvSpPr>
          <p:nvPr>
            <p:ph type="title"/>
          </p:nvPr>
        </p:nvSpPr>
        <p:spPr>
          <a:xfrm>
            <a:off x="2686049" y="1"/>
            <a:ext cx="6458100" cy="1314300"/>
          </a:xfrm>
          <a:prstGeom prst="rect">
            <a:avLst/>
          </a:prstGeom>
          <a:noFill/>
          <a:ln>
            <a:noFill/>
          </a:ln>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1"/>
              </a:buClr>
              <a:buSzPts val="3300"/>
              <a:buFont typeface="Source Sans Pro"/>
              <a:buNone/>
              <a:defRPr sz="3300" b="0" i="0" u="none" strike="noStrike" cap="none">
                <a:solidFill>
                  <a:schemeClr val="lt1"/>
                </a:solidFill>
                <a:latin typeface="Source Sans Pro"/>
                <a:ea typeface="Source Sans Pro"/>
                <a:cs typeface="Source Sans Pro"/>
                <a:sym typeface="Source Sans Pr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5" name="Google Shape;165;g1fcc9865773_0_431"/>
          <p:cNvSpPr txBox="1">
            <a:spLocks noGrp="1"/>
          </p:cNvSpPr>
          <p:nvPr>
            <p:ph type="body" idx="1"/>
          </p:nvPr>
        </p:nvSpPr>
        <p:spPr>
          <a:xfrm>
            <a:off x="628650" y="1681843"/>
            <a:ext cx="7886700" cy="4495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6" name="Google Shape;166;g1fcc9865773_0_431"/>
          <p:cNvSpPr txBox="1">
            <a:spLocks noGrp="1"/>
          </p:cNvSpPr>
          <p:nvPr>
            <p:ph type="dt" idx="10"/>
          </p:nvPr>
        </p:nvSpPr>
        <p:spPr>
          <a:xfrm>
            <a:off x="628650" y="6470650"/>
            <a:ext cx="20574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B99"/>
                </a:solidFill>
                <a:latin typeface="Source Sans Pro"/>
                <a:ea typeface="Source Sans Pro"/>
                <a:cs typeface="Source Sans Pro"/>
                <a:sym typeface="Source Sans Pro"/>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7" name="Google Shape;167;g1fcc9865773_0_431"/>
          <p:cNvSpPr txBox="1">
            <a:spLocks noGrp="1"/>
          </p:cNvSpPr>
          <p:nvPr>
            <p:ph type="ftr" idx="11"/>
          </p:nvPr>
        </p:nvSpPr>
        <p:spPr>
          <a:xfrm>
            <a:off x="3028950" y="6470650"/>
            <a:ext cx="3086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B99"/>
                </a:solidFill>
                <a:latin typeface="Source Sans Pro"/>
                <a:ea typeface="Source Sans Pro"/>
                <a:cs typeface="Source Sans Pro"/>
                <a:sym typeface="Source Sans Pro"/>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8" name="Google Shape;168;g1fcc9865773_0_431"/>
          <p:cNvSpPr txBox="1">
            <a:spLocks noGrp="1"/>
          </p:cNvSpPr>
          <p:nvPr>
            <p:ph type="sldNum" idx="12"/>
          </p:nvPr>
        </p:nvSpPr>
        <p:spPr>
          <a:xfrm>
            <a:off x="6457950" y="64706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B99"/>
                </a:solidFill>
                <a:latin typeface="Source Sans Pro"/>
                <a:ea typeface="Source Sans Pro"/>
                <a:cs typeface="Source Sans Pro"/>
                <a:sym typeface="Source Sans Pro"/>
              </a:defRPr>
            </a:lvl1pPr>
            <a:lvl2pPr marL="0" marR="0" lvl="1" indent="0" algn="r" rtl="0">
              <a:spcBef>
                <a:spcPts val="0"/>
              </a:spcBef>
              <a:buNone/>
              <a:defRPr sz="900" b="0" i="0" u="none" strike="noStrike" cap="none">
                <a:solidFill>
                  <a:srgbClr val="888B99"/>
                </a:solidFill>
                <a:latin typeface="Source Sans Pro"/>
                <a:ea typeface="Source Sans Pro"/>
                <a:cs typeface="Source Sans Pro"/>
                <a:sym typeface="Source Sans Pro"/>
              </a:defRPr>
            </a:lvl2pPr>
            <a:lvl3pPr marL="0" marR="0" lvl="2" indent="0" algn="r" rtl="0">
              <a:spcBef>
                <a:spcPts val="0"/>
              </a:spcBef>
              <a:buNone/>
              <a:defRPr sz="900" b="0" i="0" u="none" strike="noStrike" cap="none">
                <a:solidFill>
                  <a:srgbClr val="888B99"/>
                </a:solidFill>
                <a:latin typeface="Source Sans Pro"/>
                <a:ea typeface="Source Sans Pro"/>
                <a:cs typeface="Source Sans Pro"/>
                <a:sym typeface="Source Sans Pro"/>
              </a:defRPr>
            </a:lvl3pPr>
            <a:lvl4pPr marL="0" marR="0" lvl="3" indent="0" algn="r" rtl="0">
              <a:spcBef>
                <a:spcPts val="0"/>
              </a:spcBef>
              <a:buNone/>
              <a:defRPr sz="900" b="0" i="0" u="none" strike="noStrike" cap="none">
                <a:solidFill>
                  <a:srgbClr val="888B99"/>
                </a:solidFill>
                <a:latin typeface="Source Sans Pro"/>
                <a:ea typeface="Source Sans Pro"/>
                <a:cs typeface="Source Sans Pro"/>
                <a:sym typeface="Source Sans Pro"/>
              </a:defRPr>
            </a:lvl4pPr>
            <a:lvl5pPr marL="0" marR="0" lvl="4" indent="0" algn="r" rtl="0">
              <a:spcBef>
                <a:spcPts val="0"/>
              </a:spcBef>
              <a:buNone/>
              <a:defRPr sz="900" b="0" i="0" u="none" strike="noStrike" cap="none">
                <a:solidFill>
                  <a:srgbClr val="888B99"/>
                </a:solidFill>
                <a:latin typeface="Source Sans Pro"/>
                <a:ea typeface="Source Sans Pro"/>
                <a:cs typeface="Source Sans Pro"/>
                <a:sym typeface="Source Sans Pro"/>
              </a:defRPr>
            </a:lvl5pPr>
            <a:lvl6pPr marL="0" marR="0" lvl="5" indent="0" algn="r" rtl="0">
              <a:spcBef>
                <a:spcPts val="0"/>
              </a:spcBef>
              <a:buNone/>
              <a:defRPr sz="900" b="0" i="0" u="none" strike="noStrike" cap="none">
                <a:solidFill>
                  <a:srgbClr val="888B99"/>
                </a:solidFill>
                <a:latin typeface="Source Sans Pro"/>
                <a:ea typeface="Source Sans Pro"/>
                <a:cs typeface="Source Sans Pro"/>
                <a:sym typeface="Source Sans Pro"/>
              </a:defRPr>
            </a:lvl6pPr>
            <a:lvl7pPr marL="0" marR="0" lvl="6" indent="0" algn="r" rtl="0">
              <a:spcBef>
                <a:spcPts val="0"/>
              </a:spcBef>
              <a:buNone/>
              <a:defRPr sz="900" b="0" i="0" u="none" strike="noStrike" cap="none">
                <a:solidFill>
                  <a:srgbClr val="888B99"/>
                </a:solidFill>
                <a:latin typeface="Source Sans Pro"/>
                <a:ea typeface="Source Sans Pro"/>
                <a:cs typeface="Source Sans Pro"/>
                <a:sym typeface="Source Sans Pro"/>
              </a:defRPr>
            </a:lvl7pPr>
            <a:lvl8pPr marL="0" marR="0" lvl="7" indent="0" algn="r" rtl="0">
              <a:spcBef>
                <a:spcPts val="0"/>
              </a:spcBef>
              <a:buNone/>
              <a:defRPr sz="900" b="0" i="0" u="none" strike="noStrike" cap="none">
                <a:solidFill>
                  <a:srgbClr val="888B99"/>
                </a:solidFill>
                <a:latin typeface="Source Sans Pro"/>
                <a:ea typeface="Source Sans Pro"/>
                <a:cs typeface="Source Sans Pro"/>
                <a:sym typeface="Source Sans Pro"/>
              </a:defRPr>
            </a:lvl8pPr>
            <a:lvl9pPr marL="0" marR="0" lvl="8" indent="0" algn="r" rtl="0">
              <a:spcBef>
                <a:spcPts val="0"/>
              </a:spcBef>
              <a:buNone/>
              <a:defRPr sz="9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238"/>
        <p:cNvGrpSpPr/>
        <p:nvPr/>
      </p:nvGrpSpPr>
      <p:grpSpPr>
        <a:xfrm>
          <a:off x="0" y="0"/>
          <a:ext cx="0" cy="0"/>
          <a:chOff x="0" y="0"/>
          <a:chExt cx="0" cy="0"/>
        </a:xfrm>
      </p:grpSpPr>
      <p:sp>
        <p:nvSpPr>
          <p:cNvPr id="239" name="Google Shape;239;g2024c854122_4_0"/>
          <p:cNvSpPr txBox="1">
            <a:spLocks noGrp="1"/>
          </p:cNvSpPr>
          <p:nvPr>
            <p:ph type="title"/>
          </p:nvPr>
        </p:nvSpPr>
        <p:spPr>
          <a:xfrm>
            <a:off x="2686049" y="1"/>
            <a:ext cx="6457951" cy="131445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Source Sans Pro"/>
              <a:buNone/>
              <a:defRPr sz="4400" b="0" i="0" u="none" strike="noStrike" cap="none">
                <a:solidFill>
                  <a:schemeClr val="lt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g2024c854122_4_0"/>
          <p:cNvSpPr txBox="1">
            <a:spLocks noGrp="1"/>
          </p:cNvSpPr>
          <p:nvPr>
            <p:ph type="body" idx="1"/>
          </p:nvPr>
        </p:nvSpPr>
        <p:spPr>
          <a:xfrm>
            <a:off x="628650" y="1681843"/>
            <a:ext cx="7886700" cy="44951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1" name="Google Shape;241;g2024c854122_4_0"/>
          <p:cNvSpPr txBox="1">
            <a:spLocks noGrp="1"/>
          </p:cNvSpPr>
          <p:nvPr>
            <p:ph type="dt" idx="10"/>
          </p:nvPr>
        </p:nvSpPr>
        <p:spPr>
          <a:xfrm>
            <a:off x="628650" y="64706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B99"/>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 name="Google Shape;242;g2024c854122_4_0"/>
          <p:cNvSpPr txBox="1">
            <a:spLocks noGrp="1"/>
          </p:cNvSpPr>
          <p:nvPr>
            <p:ph type="ftr" idx="11"/>
          </p:nvPr>
        </p:nvSpPr>
        <p:spPr>
          <a:xfrm>
            <a:off x="3028950" y="64706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B99"/>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3" name="Google Shape;243;g2024c854122_4_0"/>
          <p:cNvSpPr txBox="1">
            <a:spLocks noGrp="1"/>
          </p:cNvSpPr>
          <p:nvPr>
            <p:ph type="sldNum" idx="12"/>
          </p:nvPr>
        </p:nvSpPr>
        <p:spPr>
          <a:xfrm>
            <a:off x="6457950" y="64706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B99"/>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888B99"/>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888B99"/>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888B99"/>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888B99"/>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888B99"/>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888B99"/>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888B99"/>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325"/>
        <p:cNvGrpSpPr/>
        <p:nvPr/>
      </p:nvGrpSpPr>
      <p:grpSpPr>
        <a:xfrm>
          <a:off x="0" y="0"/>
          <a:ext cx="0" cy="0"/>
          <a:chOff x="0" y="0"/>
          <a:chExt cx="0" cy="0"/>
        </a:xfrm>
      </p:grpSpPr>
      <p:sp>
        <p:nvSpPr>
          <p:cNvPr id="326" name="Google Shape;326;g2024c854122_4_174"/>
          <p:cNvSpPr txBox="1">
            <a:spLocks noGrp="1"/>
          </p:cNvSpPr>
          <p:nvPr>
            <p:ph type="title"/>
          </p:nvPr>
        </p:nvSpPr>
        <p:spPr>
          <a:xfrm>
            <a:off x="2686049" y="1"/>
            <a:ext cx="6457951" cy="131445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Source Sans Pro"/>
              <a:buNone/>
              <a:defRPr sz="44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7" name="Google Shape;327;g2024c854122_4_174"/>
          <p:cNvSpPr txBox="1">
            <a:spLocks noGrp="1"/>
          </p:cNvSpPr>
          <p:nvPr>
            <p:ph type="body" idx="1"/>
          </p:nvPr>
        </p:nvSpPr>
        <p:spPr>
          <a:xfrm>
            <a:off x="628650" y="1681843"/>
            <a:ext cx="7886700" cy="44951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8" name="Google Shape;328;g2024c854122_4_174"/>
          <p:cNvSpPr txBox="1">
            <a:spLocks noGrp="1"/>
          </p:cNvSpPr>
          <p:nvPr>
            <p:ph type="dt" idx="10"/>
          </p:nvPr>
        </p:nvSpPr>
        <p:spPr>
          <a:xfrm>
            <a:off x="628650" y="64706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9" name="Google Shape;329;g2024c854122_4_174"/>
          <p:cNvSpPr txBox="1">
            <a:spLocks noGrp="1"/>
          </p:cNvSpPr>
          <p:nvPr>
            <p:ph type="ftr" idx="11"/>
          </p:nvPr>
        </p:nvSpPr>
        <p:spPr>
          <a:xfrm>
            <a:off x="3028950" y="64706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B9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0" name="Google Shape;330;g2024c854122_4_174"/>
          <p:cNvSpPr txBox="1">
            <a:spLocks noGrp="1"/>
          </p:cNvSpPr>
          <p:nvPr>
            <p:ph type="sldNum" idx="12"/>
          </p:nvPr>
        </p:nvSpPr>
        <p:spPr>
          <a:xfrm>
            <a:off x="6457950" y="64706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2"/>
        <p:cNvGrpSpPr/>
        <p:nvPr/>
      </p:nvGrpSpPr>
      <p:grpSpPr>
        <a:xfrm>
          <a:off x="0" y="0"/>
          <a:ext cx="0" cy="0"/>
          <a:chOff x="0" y="0"/>
          <a:chExt cx="0" cy="0"/>
        </a:xfrm>
      </p:grpSpPr>
      <p:sp>
        <p:nvSpPr>
          <p:cNvPr id="413" name="Google Shape;413;g2024c854122_4_3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14" name="Google Shape;414;g2024c854122_4_31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15" name="Google Shape;415;g2024c854122_4_31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davidsondavie.edu/academics/college-and-career-readiness/adult-high-school-program-ahs/"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hyperlink" Target="https://www.davidsondavie.edu/academics/college-and-career-readiness/high-school-equivalency-program/"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hyperlink" Target="https://hiset.org/" TargetMode="External"/><Relationship Id="rId4" Type="http://schemas.openxmlformats.org/officeDocument/2006/relationships/hyperlink" Target="https://ged.co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hyperlink" Target="https://www.davidsondavie.edu/college-transition-center/"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www.ncresidency.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fnc.org"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mailto:cailin_asip@davidsondavie.edu"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mailto:william_pass@davidsondavie.edu" TargetMode="External"/><Relationship Id="rId5" Type="http://schemas.openxmlformats.org/officeDocument/2006/relationships/hyperlink" Target="mailto:Brooklyn_edwards@davidsondavie.edu" TargetMode="External"/><Relationship Id="rId4" Type="http://schemas.openxmlformats.org/officeDocument/2006/relationships/hyperlink" Target="mailto:victoria_hundley@davidsondavie.ed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b72c855150_0_86"/>
          <p:cNvSpPr txBox="1">
            <a:spLocks noGrp="1"/>
          </p:cNvSpPr>
          <p:nvPr>
            <p:ph type="ctrTitle"/>
          </p:nvPr>
        </p:nvSpPr>
        <p:spPr>
          <a:xfrm>
            <a:off x="2097325" y="2387875"/>
            <a:ext cx="6792900" cy="171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Arial"/>
              <a:buNone/>
            </a:pPr>
            <a:endParaRPr sz="4000" b="0">
              <a:solidFill>
                <a:srgbClr val="FFFFFF"/>
              </a:solidFill>
              <a:latin typeface="Arial"/>
              <a:ea typeface="Arial"/>
              <a:cs typeface="Arial"/>
              <a:sym typeface="Arial"/>
            </a:endParaRPr>
          </a:p>
          <a:p>
            <a:pPr marL="0" lvl="0" indent="0" algn="l" rtl="0">
              <a:lnSpc>
                <a:spcPct val="100000"/>
              </a:lnSpc>
              <a:spcBef>
                <a:spcPts val="0"/>
              </a:spcBef>
              <a:spcAft>
                <a:spcPts val="0"/>
              </a:spcAft>
              <a:buClr>
                <a:schemeClr val="lt1"/>
              </a:buClr>
              <a:buSzPts val="4000"/>
              <a:buFont typeface="Arial"/>
              <a:buNone/>
            </a:pPr>
            <a:r>
              <a:rPr lang="en-US" sz="4000" b="0">
                <a:solidFill>
                  <a:srgbClr val="FFFFFF"/>
                </a:solidFill>
                <a:latin typeface="Arial"/>
                <a:ea typeface="Arial"/>
                <a:cs typeface="Arial"/>
                <a:sym typeface="Arial"/>
              </a:rPr>
              <a:t>Discover Davidson-Davie Community College!</a:t>
            </a:r>
            <a:endParaRPr/>
          </a:p>
        </p:txBody>
      </p:sp>
      <p:pic>
        <p:nvPicPr>
          <p:cNvPr id="483" name="Google Shape;483;gb72c855150_0_86"/>
          <p:cNvPicPr preferRelativeResize="0"/>
          <p:nvPr/>
        </p:nvPicPr>
        <p:blipFill rotWithShape="1">
          <a:blip r:embed="rId3">
            <a:alphaModFix/>
          </a:blip>
          <a:srcRect/>
          <a:stretch/>
        </p:blipFill>
        <p:spPr>
          <a:xfrm>
            <a:off x="120974" y="4284300"/>
            <a:ext cx="4235723" cy="2376780"/>
          </a:xfrm>
          <a:prstGeom prst="rect">
            <a:avLst/>
          </a:prstGeom>
          <a:noFill/>
          <a:ln>
            <a:noFill/>
          </a:ln>
        </p:spPr>
      </p:pic>
      <p:pic>
        <p:nvPicPr>
          <p:cNvPr id="484" name="Google Shape;484;gb72c855150_0_86"/>
          <p:cNvPicPr preferRelativeResize="0"/>
          <p:nvPr/>
        </p:nvPicPr>
        <p:blipFill rotWithShape="1">
          <a:blip r:embed="rId4">
            <a:alphaModFix/>
          </a:blip>
          <a:srcRect/>
          <a:stretch/>
        </p:blipFill>
        <p:spPr>
          <a:xfrm>
            <a:off x="4572000" y="533125"/>
            <a:ext cx="4526229" cy="2040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024c854122_4_99"/>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42" name="Google Shape;542;g2024c854122_4_99"/>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43" name="Google Shape;543;g2024c854122_4_99"/>
          <p:cNvSpPr>
            <a:spLocks noGrp="1"/>
          </p:cNvSpPr>
          <p:nvPr>
            <p:ph type="dt" idx="10"/>
          </p:nvPr>
        </p:nvSpPr>
        <p:spPr>
          <a:xfrm>
            <a:off x="125" y="2211150"/>
            <a:ext cx="9144000" cy="4647000"/>
          </a:xfrm>
          <a:prstGeom prst="rect">
            <a:avLst/>
          </a:prstGeom>
          <a:ln>
            <a:noFill/>
          </a:ln>
        </p:spPr>
        <p:txBody>
          <a:bodyPr spcFirstLastPara="1" wrap="square" lIns="91425" tIns="45700" rIns="91425" bIns="45700" anchor="ctr" anchorCtr="0">
            <a:noAutofit/>
          </a:bodyPr>
          <a:lstStyle/>
          <a:p>
            <a:pPr marL="457200" lvl="0" indent="-400050" algn="l" rtl="0">
              <a:lnSpc>
                <a:spcPct val="100000"/>
              </a:lnSpc>
              <a:spcBef>
                <a:spcPts val="0"/>
              </a:spcBef>
              <a:spcAft>
                <a:spcPts val="0"/>
              </a:spcAft>
              <a:buClr>
                <a:schemeClr val="lt1"/>
              </a:buClr>
              <a:buSzPts val="2700"/>
              <a:buFont typeface="Calibri"/>
              <a:buChar char="●"/>
            </a:pPr>
            <a:r>
              <a:rPr lang="en-US" sz="2700" u="sng">
                <a:solidFill>
                  <a:schemeClr val="hlink"/>
                </a:solidFill>
                <a:latin typeface="Calibri"/>
                <a:ea typeface="Calibri"/>
                <a:cs typeface="Calibri"/>
                <a:sym typeface="Calibri"/>
                <a:hlinkClick r:id="rId3"/>
              </a:rPr>
              <a:t>Adult High School Registration</a:t>
            </a:r>
            <a:endParaRPr sz="2700">
              <a:solidFill>
                <a:schemeClr val="lt1"/>
              </a:solidFill>
              <a:latin typeface="Calibri"/>
              <a:ea typeface="Calibri"/>
              <a:cs typeface="Calibri"/>
              <a:sym typeface="Calibri"/>
            </a:endParaRPr>
          </a:p>
          <a:p>
            <a:pPr marL="4572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Call  to register and attend orientation (Lana Gibson 336-249-8186 EXT. 6202) </a:t>
            </a:r>
            <a:endParaRPr sz="2700">
              <a:solidFill>
                <a:schemeClr val="lt1"/>
              </a:solidFill>
              <a:latin typeface="Calibri"/>
              <a:ea typeface="Calibri"/>
              <a:cs typeface="Calibri"/>
              <a:sym typeface="Calibri"/>
            </a:endParaRPr>
          </a:p>
          <a:p>
            <a:pPr marL="4572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This is a free program.</a:t>
            </a:r>
            <a:endParaRPr sz="2700">
              <a:solidFill>
                <a:schemeClr val="lt1"/>
              </a:solidFill>
              <a:latin typeface="Calibri"/>
              <a:ea typeface="Calibri"/>
              <a:cs typeface="Calibri"/>
              <a:sym typeface="Calibri"/>
            </a:endParaRPr>
          </a:p>
          <a:p>
            <a:pPr marL="4572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Please bring an official copy in a sealed envelope of all high school transcripts to orientation.</a:t>
            </a:r>
            <a:endParaRPr sz="2700">
              <a:solidFill>
                <a:schemeClr val="lt1"/>
              </a:solidFill>
              <a:latin typeface="Calibri"/>
              <a:ea typeface="Calibri"/>
              <a:cs typeface="Calibri"/>
              <a:sym typeface="Calibri"/>
            </a:endParaRPr>
          </a:p>
          <a:p>
            <a:pPr marL="4572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Students 16-17 years old must complete an Admission of a Minor form prior to enrollment. All students must attend an orientation to complete the enrollment process.</a:t>
            </a:r>
            <a:endParaRPr sz="2700">
              <a:solidFill>
                <a:schemeClr val="lt1"/>
              </a:solidFill>
              <a:latin typeface="Calibri"/>
              <a:ea typeface="Calibri"/>
              <a:cs typeface="Calibri"/>
              <a:sym typeface="Calibri"/>
            </a:endParaRPr>
          </a:p>
          <a:p>
            <a:pPr marL="4572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Most students 16-17 years old have to start by contacting Get Real first at 336-242-2217.</a:t>
            </a:r>
            <a:endParaRPr sz="2700">
              <a:solidFill>
                <a:schemeClr val="lt1"/>
              </a:solidFill>
              <a:latin typeface="Calibri"/>
              <a:ea typeface="Calibri"/>
              <a:cs typeface="Calibri"/>
              <a:sym typeface="Calibri"/>
            </a:endParaRPr>
          </a:p>
        </p:txBody>
      </p:sp>
      <p:sp>
        <p:nvSpPr>
          <p:cNvPr id="544" name="Google Shape;544;g2024c854122_4_99"/>
          <p:cNvSpPr txBox="1"/>
          <p:nvPr/>
        </p:nvSpPr>
        <p:spPr>
          <a:xfrm>
            <a:off x="0" y="1143000"/>
            <a:ext cx="9144000" cy="9990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ADULT HIGH SCHOOL</a:t>
            </a:r>
            <a:endParaRPr sz="34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PROGRAM (AHS) INFO</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024c854122_4_106"/>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50" name="Google Shape;550;g2024c854122_4_106"/>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51" name="Google Shape;551;g2024c854122_4_106"/>
          <p:cNvSpPr>
            <a:spLocks noGrp="1"/>
          </p:cNvSpPr>
          <p:nvPr>
            <p:ph type="dt" idx="10"/>
          </p:nvPr>
        </p:nvSpPr>
        <p:spPr>
          <a:xfrm>
            <a:off x="125" y="2332075"/>
            <a:ext cx="9144000" cy="4526100"/>
          </a:xfrm>
          <a:prstGeom prst="rect">
            <a:avLst/>
          </a:prstGeom>
          <a:ln>
            <a:noFill/>
          </a:ln>
        </p:spPr>
        <p:txBody>
          <a:bodyPr spcFirstLastPara="1" wrap="square" lIns="91425" tIns="45700" rIns="91425" bIns="45700" anchor="t" anchorCtr="0">
            <a:noAutofit/>
          </a:bodyPr>
          <a:lstStyle/>
          <a:p>
            <a:pPr marL="0" lvl="0" indent="0" algn="l" rtl="0">
              <a:lnSpc>
                <a:spcPct val="100000"/>
              </a:lnSpc>
              <a:spcBef>
                <a:spcPts val="1500"/>
              </a:spcBef>
              <a:spcAft>
                <a:spcPts val="0"/>
              </a:spcAft>
              <a:buNone/>
            </a:pPr>
            <a:r>
              <a:rPr lang="en-US" sz="2700" b="1">
                <a:solidFill>
                  <a:schemeClr val="lt1"/>
                </a:solidFill>
                <a:latin typeface="Calibri"/>
                <a:ea typeface="Calibri"/>
                <a:cs typeface="Calibri"/>
                <a:sym typeface="Calibri"/>
              </a:rPr>
              <a:t>THE PROGRAM REQUIRES 22 CREDITS, INCLUDING 16 CORE COURSES</a:t>
            </a:r>
            <a:endParaRPr sz="2700" b="1">
              <a:solidFill>
                <a:schemeClr val="lt1"/>
              </a:solidFill>
              <a:latin typeface="Calibri"/>
              <a:ea typeface="Calibri"/>
              <a:cs typeface="Calibri"/>
              <a:sym typeface="Calibri"/>
            </a:endParaRPr>
          </a:p>
          <a:p>
            <a:pPr marL="762000" lvl="0" indent="-400050" algn="l" rtl="0">
              <a:lnSpc>
                <a:spcPct val="100000"/>
              </a:lnSpc>
              <a:spcBef>
                <a:spcPts val="80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4 English</a:t>
            </a:r>
            <a:endParaRPr sz="2700">
              <a:solidFill>
                <a:schemeClr val="lt1"/>
              </a:solidFill>
              <a:latin typeface="Calibri"/>
              <a:ea typeface="Calibri"/>
              <a:cs typeface="Calibri"/>
              <a:sym typeface="Calibri"/>
            </a:endParaRPr>
          </a:p>
          <a:p>
            <a:pPr marL="7620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4 Math</a:t>
            </a:r>
            <a:endParaRPr sz="2700">
              <a:solidFill>
                <a:schemeClr val="lt1"/>
              </a:solidFill>
              <a:latin typeface="Calibri"/>
              <a:ea typeface="Calibri"/>
              <a:cs typeface="Calibri"/>
              <a:sym typeface="Calibri"/>
            </a:endParaRPr>
          </a:p>
          <a:p>
            <a:pPr marL="7620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3 Sciences</a:t>
            </a:r>
            <a:endParaRPr sz="2700">
              <a:solidFill>
                <a:schemeClr val="lt1"/>
              </a:solidFill>
              <a:latin typeface="Calibri"/>
              <a:ea typeface="Calibri"/>
              <a:cs typeface="Calibri"/>
              <a:sym typeface="Calibri"/>
            </a:endParaRPr>
          </a:p>
          <a:p>
            <a:pPr marL="7620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4 Social Sciences</a:t>
            </a:r>
            <a:endParaRPr sz="2700">
              <a:solidFill>
                <a:schemeClr val="lt1"/>
              </a:solidFill>
              <a:latin typeface="Calibri"/>
              <a:ea typeface="Calibri"/>
              <a:cs typeface="Calibri"/>
              <a:sym typeface="Calibri"/>
            </a:endParaRPr>
          </a:p>
          <a:p>
            <a:pPr marL="7620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1 Health/PE</a:t>
            </a:r>
            <a:endParaRPr sz="2700">
              <a:solidFill>
                <a:schemeClr val="lt1"/>
              </a:solidFill>
              <a:latin typeface="Calibri"/>
              <a:ea typeface="Calibri"/>
              <a:cs typeface="Calibri"/>
              <a:sym typeface="Calibri"/>
            </a:endParaRPr>
          </a:p>
          <a:p>
            <a:pPr marL="762000" lvl="0" indent="-400050" algn="l" rtl="0">
              <a:lnSpc>
                <a:spcPct val="100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6 additional elective</a:t>
            </a:r>
            <a:endParaRPr sz="2700">
              <a:solidFill>
                <a:schemeClr val="lt1"/>
              </a:solidFill>
              <a:latin typeface="Calibri"/>
              <a:ea typeface="Calibri"/>
              <a:cs typeface="Calibri"/>
              <a:sym typeface="Calibri"/>
            </a:endParaRPr>
          </a:p>
          <a:p>
            <a:pPr marL="0" lvl="0" indent="0" algn="ctr" rtl="0">
              <a:lnSpc>
                <a:spcPct val="100000"/>
              </a:lnSpc>
              <a:spcBef>
                <a:spcPts val="1600"/>
              </a:spcBef>
              <a:spcAft>
                <a:spcPts val="1600"/>
              </a:spcAft>
              <a:buNone/>
            </a:pPr>
            <a:r>
              <a:rPr lang="en-US" sz="2700" b="1">
                <a:solidFill>
                  <a:schemeClr val="lt1"/>
                </a:solidFill>
                <a:latin typeface="Calibri"/>
                <a:ea typeface="Calibri"/>
                <a:cs typeface="Calibri"/>
                <a:sym typeface="Calibri"/>
              </a:rPr>
              <a:t>ONCE THE REQUIRED 22 CREDITS ARE COMPLETED, YOUR DIPLOMA IS MAILED TO YOU IN ABOUT 4-6 WEEKS</a:t>
            </a:r>
            <a:endParaRPr sz="2700" b="1">
              <a:solidFill>
                <a:schemeClr val="lt1"/>
              </a:solidFill>
              <a:latin typeface="Calibri"/>
              <a:ea typeface="Calibri"/>
              <a:cs typeface="Calibri"/>
              <a:sym typeface="Calibri"/>
            </a:endParaRPr>
          </a:p>
        </p:txBody>
      </p:sp>
      <p:sp>
        <p:nvSpPr>
          <p:cNvPr id="552" name="Google Shape;552;g2024c854122_4_106"/>
          <p:cNvSpPr txBox="1"/>
          <p:nvPr/>
        </p:nvSpPr>
        <p:spPr>
          <a:xfrm>
            <a:off x="0" y="1143000"/>
            <a:ext cx="9144000" cy="9990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ADULT HIGH SCHOOL </a:t>
            </a:r>
            <a:endParaRPr sz="34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PROGRAM (AHS) REQUIREMENTS</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024c854122_4_113"/>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58" name="Google Shape;558;g2024c854122_4_113"/>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59" name="Google Shape;559;g2024c854122_4_113"/>
          <p:cNvSpPr>
            <a:spLocks noGrp="1"/>
          </p:cNvSpPr>
          <p:nvPr>
            <p:ph type="dt" idx="10"/>
          </p:nvPr>
        </p:nvSpPr>
        <p:spPr>
          <a:xfrm>
            <a:off x="125" y="2314800"/>
            <a:ext cx="9144000" cy="2712000"/>
          </a:xfrm>
          <a:prstGeom prst="rect">
            <a:avLst/>
          </a:prstGeom>
          <a:ln>
            <a:noFill/>
          </a:ln>
        </p:spPr>
        <p:txBody>
          <a:bodyPr spcFirstLastPara="1" wrap="square" lIns="91425" tIns="45700" rIns="91425" bIns="45700" anchor="ctr" anchorCtr="0">
            <a:noAutofit/>
          </a:bodyPr>
          <a:lstStyle/>
          <a:p>
            <a:pPr marL="0" lvl="0" indent="0" algn="l" rtl="0">
              <a:lnSpc>
                <a:spcPct val="115000"/>
              </a:lnSpc>
              <a:spcBef>
                <a:spcPts val="0"/>
              </a:spcBef>
              <a:spcAft>
                <a:spcPts val="1600"/>
              </a:spcAft>
              <a:buNone/>
            </a:pPr>
            <a:r>
              <a:rPr lang="en-US" sz="2800" b="1">
                <a:solidFill>
                  <a:schemeClr val="lt1"/>
                </a:solidFill>
                <a:latin typeface="Calibri"/>
                <a:ea typeface="Calibri"/>
                <a:cs typeface="Calibri"/>
                <a:sym typeface="Calibri"/>
              </a:rPr>
              <a:t>The High School Equivalency program prepares students to take a High School Equivalency Test. Students have two (2) options to earn a high school equivalency diploma.</a:t>
            </a:r>
            <a:endParaRPr sz="2800" b="1">
              <a:solidFill>
                <a:schemeClr val="lt1"/>
              </a:solidFill>
              <a:latin typeface="Calibri"/>
              <a:ea typeface="Calibri"/>
              <a:cs typeface="Calibri"/>
              <a:sym typeface="Calibri"/>
            </a:endParaRPr>
          </a:p>
        </p:txBody>
      </p:sp>
      <p:sp>
        <p:nvSpPr>
          <p:cNvPr id="560" name="Google Shape;560;g2024c854122_4_113"/>
          <p:cNvSpPr txBox="1"/>
          <p:nvPr/>
        </p:nvSpPr>
        <p:spPr>
          <a:xfrm>
            <a:off x="0" y="1143000"/>
            <a:ext cx="9144000" cy="1016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HIGH SCHOOL EQUIVALENCY PROGRAM</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024c854122_4_120"/>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66" name="Google Shape;566;g2024c854122_4_120"/>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67" name="Google Shape;567;g2024c854122_4_120"/>
          <p:cNvSpPr>
            <a:spLocks noGrp="1"/>
          </p:cNvSpPr>
          <p:nvPr>
            <p:ph type="dt" idx="10"/>
          </p:nvPr>
        </p:nvSpPr>
        <p:spPr>
          <a:xfrm>
            <a:off x="125" y="2314800"/>
            <a:ext cx="9144000" cy="4543200"/>
          </a:xfrm>
          <a:prstGeom prst="rect">
            <a:avLst/>
          </a:prstGeom>
          <a:noFill/>
          <a:ln>
            <a:noFill/>
          </a:ln>
        </p:spPr>
        <p:txBody>
          <a:bodyPr spcFirstLastPara="1" wrap="square" lIns="91425" tIns="45700" rIns="91425" bIns="45700" anchor="ctr" anchorCtr="0">
            <a:noAutofit/>
          </a:bodyPr>
          <a:lstStyle/>
          <a:p>
            <a:pPr marL="952500" lvl="0" indent="-393700" algn="l" rtl="0">
              <a:lnSpc>
                <a:spcPct val="115000"/>
              </a:lnSpc>
              <a:spcBef>
                <a:spcPts val="0"/>
              </a:spcBef>
              <a:spcAft>
                <a:spcPts val="0"/>
              </a:spcAft>
              <a:buClr>
                <a:schemeClr val="lt1"/>
              </a:buClr>
              <a:buSzPts val="2600"/>
              <a:buFont typeface="Calibri"/>
              <a:buChar char="●"/>
            </a:pPr>
            <a:r>
              <a:rPr lang="en-US" sz="2600" u="sng">
                <a:solidFill>
                  <a:schemeClr val="hlink"/>
                </a:solidFill>
                <a:latin typeface="Calibri"/>
                <a:ea typeface="Calibri"/>
                <a:cs typeface="Calibri"/>
                <a:sym typeface="Calibri"/>
                <a:hlinkClick r:id="rId3"/>
              </a:rPr>
              <a:t>High School Equivalency Registration Link</a:t>
            </a:r>
            <a:endParaRPr sz="2600">
              <a:solidFill>
                <a:schemeClr val="lt1"/>
              </a:solidFill>
              <a:latin typeface="Calibri"/>
              <a:ea typeface="Calibri"/>
              <a:cs typeface="Calibri"/>
              <a:sym typeface="Calibri"/>
            </a:endParaRPr>
          </a:p>
          <a:p>
            <a:pPr marL="952500" lvl="0"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GED® – Computer-based only; four (4) subjects: Reasoning through Language Arts, Science, Social Studies &amp; Math</a:t>
            </a:r>
            <a:endParaRPr sz="2500">
              <a:solidFill>
                <a:schemeClr val="lt1"/>
              </a:solidFill>
              <a:latin typeface="Calibri"/>
              <a:ea typeface="Calibri"/>
              <a:cs typeface="Calibri"/>
              <a:sym typeface="Calibri"/>
            </a:endParaRPr>
          </a:p>
          <a:p>
            <a:pPr marL="1905000" lvl="1"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GED Test Fee – $80 or $20 per subject</a:t>
            </a:r>
            <a:endParaRPr sz="2500">
              <a:solidFill>
                <a:schemeClr val="lt1"/>
              </a:solidFill>
              <a:latin typeface="Calibri"/>
              <a:ea typeface="Calibri"/>
              <a:cs typeface="Calibri"/>
              <a:sym typeface="Calibri"/>
            </a:endParaRPr>
          </a:p>
          <a:p>
            <a:pPr marL="1905000" lvl="1"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GED Website - </a:t>
            </a:r>
            <a:r>
              <a:rPr lang="en-US" sz="2500" u="sng">
                <a:solidFill>
                  <a:schemeClr val="hlink"/>
                </a:solidFill>
                <a:latin typeface="Calibri"/>
                <a:ea typeface="Calibri"/>
                <a:cs typeface="Calibri"/>
                <a:sym typeface="Calibri"/>
                <a:hlinkClick r:id="rId4"/>
              </a:rPr>
              <a:t>https://ged.com/</a:t>
            </a:r>
            <a:endParaRPr sz="2500">
              <a:solidFill>
                <a:schemeClr val="lt1"/>
              </a:solidFill>
              <a:latin typeface="Calibri"/>
              <a:ea typeface="Calibri"/>
              <a:cs typeface="Calibri"/>
              <a:sym typeface="Calibri"/>
            </a:endParaRPr>
          </a:p>
          <a:p>
            <a:pPr marL="952500" lvl="0"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HiSET® – Computer-based or paper-pencil; five (5) subjects: Reading, Writing, Science, Social Studies &amp; Math</a:t>
            </a:r>
            <a:endParaRPr sz="2500">
              <a:solidFill>
                <a:schemeClr val="lt1"/>
              </a:solidFill>
              <a:latin typeface="Calibri"/>
              <a:ea typeface="Calibri"/>
              <a:cs typeface="Calibri"/>
              <a:sym typeface="Calibri"/>
            </a:endParaRPr>
          </a:p>
          <a:p>
            <a:pPr marL="1905000" lvl="1"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HiSET® Test Fee -$10.75 per subject  Computer Based Test (CBT) | $15 per subject Paper Based Test (PBT)</a:t>
            </a:r>
            <a:endParaRPr sz="2500">
              <a:solidFill>
                <a:schemeClr val="lt1"/>
              </a:solidFill>
              <a:latin typeface="Calibri"/>
              <a:ea typeface="Calibri"/>
              <a:cs typeface="Calibri"/>
              <a:sym typeface="Calibri"/>
            </a:endParaRPr>
          </a:p>
          <a:p>
            <a:pPr marL="1905000" lvl="1" indent="-387350" algn="l" rtl="0">
              <a:lnSpc>
                <a:spcPct val="115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HISET Website - </a:t>
            </a:r>
            <a:r>
              <a:rPr lang="en-US" sz="2500" u="sng">
                <a:solidFill>
                  <a:schemeClr val="hlink"/>
                </a:solidFill>
                <a:latin typeface="Calibri"/>
                <a:ea typeface="Calibri"/>
                <a:cs typeface="Calibri"/>
                <a:sym typeface="Calibri"/>
                <a:hlinkClick r:id="rId5"/>
              </a:rPr>
              <a:t>https://hiset.org/</a:t>
            </a:r>
            <a:endParaRPr sz="2600">
              <a:solidFill>
                <a:schemeClr val="lt1"/>
              </a:solidFill>
              <a:latin typeface="Calibri"/>
              <a:ea typeface="Calibri"/>
              <a:cs typeface="Calibri"/>
              <a:sym typeface="Calibri"/>
            </a:endParaRPr>
          </a:p>
        </p:txBody>
      </p:sp>
      <p:sp>
        <p:nvSpPr>
          <p:cNvPr id="568" name="Google Shape;568;g2024c854122_4_120"/>
          <p:cNvSpPr txBox="1"/>
          <p:nvPr/>
        </p:nvSpPr>
        <p:spPr>
          <a:xfrm>
            <a:off x="0" y="1143000"/>
            <a:ext cx="9144000" cy="1016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HIGH SCHOOL EQUIVALENCY PROGRAM INFO &amp; OPTIONS</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024c854122_4_127"/>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74" name="Google Shape;574;g2024c854122_4_127"/>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75" name="Google Shape;575;g2024c854122_4_127"/>
          <p:cNvSpPr>
            <a:spLocks noGrp="1"/>
          </p:cNvSpPr>
          <p:nvPr>
            <p:ph type="dt" idx="10"/>
          </p:nvPr>
        </p:nvSpPr>
        <p:spPr>
          <a:xfrm>
            <a:off x="125" y="2314800"/>
            <a:ext cx="9144000" cy="4543200"/>
          </a:xfrm>
          <a:prstGeom prst="rect">
            <a:avLst/>
          </a:prstGeom>
          <a:noFill/>
          <a:ln>
            <a:noFill/>
          </a:ln>
        </p:spPr>
        <p:txBody>
          <a:bodyPr spcFirstLastPara="1" wrap="square" lIns="91425" tIns="45700" rIns="91425" bIns="45700" anchor="ctr" anchorCtr="0">
            <a:noAutofit/>
          </a:bodyPr>
          <a:lstStyle/>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Preparation classes for the High School Equivalency tests are provided by Davidson-Davie for FREE!</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Day, evening and online class options are offered in Davidson and Davie Counties.</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Students must be at least 18 years old to enroll and must attend an orientation session prior to starting a preparation course.</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Students ages 16 and 17 years old may enroll but must complete an Admission of a Minor form prior to enrollment.</a:t>
            </a:r>
            <a:endParaRPr sz="2700">
              <a:solidFill>
                <a:schemeClr val="lt1"/>
              </a:solidFill>
              <a:latin typeface="Calibri"/>
              <a:ea typeface="Calibri"/>
              <a:cs typeface="Calibri"/>
              <a:sym typeface="Calibri"/>
            </a:endParaRPr>
          </a:p>
        </p:txBody>
      </p:sp>
      <p:sp>
        <p:nvSpPr>
          <p:cNvPr id="576" name="Google Shape;576;g2024c854122_4_127"/>
          <p:cNvSpPr txBox="1"/>
          <p:nvPr/>
        </p:nvSpPr>
        <p:spPr>
          <a:xfrm>
            <a:off x="0" y="1143000"/>
            <a:ext cx="9144000" cy="1016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HIGH SCHOOL EQUIVALENCY PROGRAM PREPARATIONS</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024c854122_4_134"/>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82" name="Google Shape;582;g2024c854122_4_134"/>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83" name="Google Shape;583;g2024c854122_4_134"/>
          <p:cNvSpPr>
            <a:spLocks noGrp="1"/>
          </p:cNvSpPr>
          <p:nvPr>
            <p:ph type="dt" idx="10"/>
          </p:nvPr>
        </p:nvSpPr>
        <p:spPr>
          <a:xfrm>
            <a:off x="125" y="2314800"/>
            <a:ext cx="9144000" cy="33513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1600"/>
              </a:spcAft>
              <a:buNone/>
            </a:pPr>
            <a:r>
              <a:rPr lang="en-US" sz="2600">
                <a:solidFill>
                  <a:schemeClr val="lt1"/>
                </a:solidFill>
                <a:latin typeface="Calibri"/>
                <a:ea typeface="Calibri"/>
                <a:cs typeface="Calibri"/>
                <a:sym typeface="Calibri"/>
              </a:rPr>
              <a:t>Once a student has successfully passed all sections of the High School Equivalency Test, he/she is awarded a High School Equivalency Diploma, issued by the State Board of Community Colleges through diplomasender.</a:t>
            </a:r>
            <a:endParaRPr sz="2600" b="1">
              <a:solidFill>
                <a:schemeClr val="lt1"/>
              </a:solidFill>
              <a:latin typeface="Calibri"/>
              <a:ea typeface="Calibri"/>
              <a:cs typeface="Calibri"/>
              <a:sym typeface="Calibri"/>
            </a:endParaRPr>
          </a:p>
        </p:txBody>
      </p:sp>
      <p:sp>
        <p:nvSpPr>
          <p:cNvPr id="584" name="Google Shape;584;g2024c854122_4_134"/>
          <p:cNvSpPr txBox="1"/>
          <p:nvPr/>
        </p:nvSpPr>
        <p:spPr>
          <a:xfrm>
            <a:off x="0" y="1143000"/>
            <a:ext cx="9144000" cy="1016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002D5B"/>
                </a:solidFill>
                <a:latin typeface="Permanent Marker"/>
                <a:ea typeface="Permanent Marker"/>
                <a:cs typeface="Permanent Marker"/>
                <a:sym typeface="Permanent Marker"/>
              </a:rPr>
              <a:t>THE HIGH SCHOOL EQUIVALENCY PROGRAM COMPLETION</a:t>
            </a:r>
            <a:endParaRPr sz="3400">
              <a:solidFill>
                <a:srgbClr val="002D5B"/>
              </a:solidFill>
              <a:latin typeface="Permanent Marker"/>
              <a:ea typeface="Permanent Marker"/>
              <a:cs typeface="Permanent Marker"/>
              <a:sym typeface="Permanent Mark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g2024c854122_4_141"/>
          <p:cNvPicPr preferRelativeResize="0"/>
          <p:nvPr/>
        </p:nvPicPr>
        <p:blipFill rotWithShape="1">
          <a:blip r:embed="rId3">
            <a:alphaModFix/>
          </a:blip>
          <a:srcRect/>
          <a:stretch/>
        </p:blipFill>
        <p:spPr>
          <a:xfrm>
            <a:off x="4572000" y="1304850"/>
            <a:ext cx="4572000" cy="5190000"/>
          </a:xfrm>
          <a:prstGeom prst="rect">
            <a:avLst/>
          </a:prstGeom>
          <a:noFill/>
          <a:ln>
            <a:noFill/>
          </a:ln>
        </p:spPr>
      </p:pic>
      <p:sp>
        <p:nvSpPr>
          <p:cNvPr id="590" name="Google Shape;590;g2024c854122_4_141"/>
          <p:cNvSpPr txBox="1"/>
          <p:nvPr/>
        </p:nvSpPr>
        <p:spPr>
          <a:xfrm>
            <a:off x="0" y="1304850"/>
            <a:ext cx="4497600" cy="472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900"/>
              <a:buFont typeface="Arial"/>
              <a:buNone/>
            </a:pPr>
            <a:endParaRPr sz="36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900"/>
              <a:buFont typeface="Arial"/>
              <a:buNone/>
            </a:pPr>
            <a:r>
              <a:rPr lang="en-US" sz="4000" b="1">
                <a:solidFill>
                  <a:schemeClr val="accent1"/>
                </a:solidFill>
                <a:latin typeface="Calibri"/>
                <a:ea typeface="Calibri"/>
                <a:cs typeface="Calibri"/>
                <a:sym typeface="Calibri"/>
              </a:rPr>
              <a:t>Welcome to the </a:t>
            </a:r>
            <a:endParaRPr sz="4000" b="1" i="0" u="none" strike="noStrike" cap="none">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900"/>
              <a:buFont typeface="Arial"/>
              <a:buNone/>
            </a:pPr>
            <a:r>
              <a:rPr lang="en-US" sz="4000" b="1" i="0" u="none" strike="noStrike" cap="none">
                <a:solidFill>
                  <a:schemeClr val="accent1"/>
                </a:solidFill>
                <a:latin typeface="Calibri"/>
                <a:ea typeface="Calibri"/>
                <a:cs typeface="Calibri"/>
                <a:sym typeface="Calibri"/>
              </a:rPr>
              <a:t>College Transition Center</a:t>
            </a:r>
            <a:endParaRPr sz="4000" b="1" i="0" u="none" strike="noStrike" cap="none">
              <a:solidFill>
                <a:schemeClr val="accent1"/>
              </a:solidFill>
              <a:latin typeface="Calibri"/>
              <a:ea typeface="Calibri"/>
              <a:cs typeface="Calibri"/>
              <a:sym typeface="Calibri"/>
            </a:endParaRPr>
          </a:p>
        </p:txBody>
      </p:sp>
      <p:sp>
        <p:nvSpPr>
          <p:cNvPr id="591" name="Google Shape;591;g2024c854122_4_141"/>
          <p:cNvSpPr txBox="1"/>
          <p:nvPr/>
        </p:nvSpPr>
        <p:spPr>
          <a:xfrm>
            <a:off x="0" y="6033150"/>
            <a:ext cx="4572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a:solidFill>
                  <a:schemeClr val="accent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College Transition Center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024c854122_4_147"/>
          <p:cNvSpPr/>
          <p:nvPr/>
        </p:nvSpPr>
        <p:spPr>
          <a:xfrm>
            <a:off x="2658381" y="1820303"/>
            <a:ext cx="3948000" cy="39480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g2024c854122_4_147"/>
          <p:cNvGrpSpPr/>
          <p:nvPr/>
        </p:nvGrpSpPr>
        <p:grpSpPr>
          <a:xfrm>
            <a:off x="3549386" y="1820294"/>
            <a:ext cx="2166000" cy="2166000"/>
            <a:chOff x="3619861" y="407378"/>
            <a:chExt cx="2166000" cy="2166000"/>
          </a:xfrm>
        </p:grpSpPr>
        <p:sp>
          <p:nvSpPr>
            <p:cNvPr id="598" name="Google Shape;598;g2024c854122_4_147"/>
            <p:cNvSpPr/>
            <p:nvPr/>
          </p:nvSpPr>
          <p:spPr>
            <a:xfrm>
              <a:off x="3619861" y="407378"/>
              <a:ext cx="2166000" cy="2166000"/>
            </a:xfrm>
            <a:prstGeom prst="ellipse">
              <a:avLst/>
            </a:prstGeom>
            <a:solidFill>
              <a:srgbClr val="BE2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2024c854122_4_147"/>
            <p:cNvSpPr txBox="1"/>
            <p:nvPr/>
          </p:nvSpPr>
          <p:spPr>
            <a:xfrm>
              <a:off x="4038647" y="893862"/>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Roboto"/>
                  <a:ea typeface="Roboto"/>
                  <a:cs typeface="Roboto"/>
                  <a:sym typeface="Roboto"/>
                </a:rPr>
                <a:t>Advising</a:t>
              </a:r>
              <a:endParaRPr>
                <a:solidFill>
                  <a:srgbClr val="FFFFFF"/>
                </a:solidFill>
                <a:latin typeface="Roboto"/>
                <a:ea typeface="Roboto"/>
                <a:cs typeface="Roboto"/>
                <a:sym typeface="Roboto"/>
              </a:endParaRPr>
            </a:p>
          </p:txBody>
        </p:sp>
      </p:grpSp>
      <p:grpSp>
        <p:nvGrpSpPr>
          <p:cNvPr id="600" name="Google Shape;600;g2024c854122_4_147"/>
          <p:cNvGrpSpPr/>
          <p:nvPr/>
        </p:nvGrpSpPr>
        <p:grpSpPr>
          <a:xfrm>
            <a:off x="4739375" y="3027701"/>
            <a:ext cx="2166000" cy="2415956"/>
            <a:chOff x="4648111" y="1143043"/>
            <a:chExt cx="2166000" cy="2166000"/>
          </a:xfrm>
        </p:grpSpPr>
        <p:sp>
          <p:nvSpPr>
            <p:cNvPr id="601" name="Google Shape;601;g2024c854122_4_147"/>
            <p:cNvSpPr/>
            <p:nvPr/>
          </p:nvSpPr>
          <p:spPr>
            <a:xfrm>
              <a:off x="4648111" y="1143043"/>
              <a:ext cx="2166000" cy="21660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2024c854122_4_147"/>
            <p:cNvSpPr txBox="1"/>
            <p:nvPr/>
          </p:nvSpPr>
          <p:spPr>
            <a:xfrm>
              <a:off x="5485706" y="1604964"/>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Calibri"/>
                  <a:ea typeface="Calibri"/>
                  <a:cs typeface="Calibri"/>
                  <a:sym typeface="Calibri"/>
                </a:rPr>
                <a:t>Admissions</a:t>
              </a:r>
              <a:r>
                <a:rPr lang="en-US" sz="1300">
                  <a:solidFill>
                    <a:srgbClr val="FFFFFF"/>
                  </a:solidFill>
                  <a:latin typeface="Calibri"/>
                  <a:ea typeface="Calibri"/>
                  <a:cs typeface="Calibri"/>
                  <a:sym typeface="Calibri"/>
                </a:rPr>
                <a:t> </a:t>
              </a:r>
              <a:endParaRPr sz="1300">
                <a:solidFill>
                  <a:srgbClr val="FFFFFF"/>
                </a:solidFill>
                <a:latin typeface="Calibri"/>
                <a:ea typeface="Calibri"/>
                <a:cs typeface="Calibri"/>
                <a:sym typeface="Calibri"/>
              </a:endParaRPr>
            </a:p>
          </p:txBody>
        </p:sp>
      </p:grpSp>
      <p:grpSp>
        <p:nvGrpSpPr>
          <p:cNvPr id="603" name="Google Shape;603;g2024c854122_4_147"/>
          <p:cNvGrpSpPr/>
          <p:nvPr/>
        </p:nvGrpSpPr>
        <p:grpSpPr>
          <a:xfrm>
            <a:off x="4100087" y="4280780"/>
            <a:ext cx="2166000" cy="2166000"/>
            <a:chOff x="4238812" y="2357689"/>
            <a:chExt cx="2166000" cy="2166000"/>
          </a:xfrm>
        </p:grpSpPr>
        <p:sp>
          <p:nvSpPr>
            <p:cNvPr id="604" name="Google Shape;604;g2024c854122_4_147"/>
            <p:cNvSpPr/>
            <p:nvPr/>
          </p:nvSpPr>
          <p:spPr>
            <a:xfrm>
              <a:off x="4238812" y="2357689"/>
              <a:ext cx="2166000" cy="2166000"/>
            </a:xfrm>
            <a:prstGeom prst="ellipse">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2024c854122_4_147"/>
            <p:cNvSpPr txBox="1"/>
            <p:nvPr/>
          </p:nvSpPr>
          <p:spPr>
            <a:xfrm>
              <a:off x="4961841" y="3243187"/>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FFFFFF"/>
                  </a:solidFill>
                  <a:latin typeface="Calibri"/>
                  <a:ea typeface="Calibri"/>
                  <a:cs typeface="Calibri"/>
                  <a:sym typeface="Calibri"/>
                </a:rPr>
                <a:t>CCR</a:t>
              </a:r>
              <a:r>
                <a:rPr lang="en-US" sz="1200">
                  <a:solidFill>
                    <a:srgbClr val="FFFFFF"/>
                  </a:solidFill>
                  <a:latin typeface="Roboto"/>
                  <a:ea typeface="Roboto"/>
                  <a:cs typeface="Roboto"/>
                  <a:sym typeface="Roboto"/>
                </a:rPr>
                <a:t> </a:t>
              </a:r>
              <a:endParaRPr sz="1200">
                <a:solidFill>
                  <a:srgbClr val="FFFFFF"/>
                </a:solidFill>
                <a:latin typeface="Roboto"/>
                <a:ea typeface="Roboto"/>
                <a:cs typeface="Roboto"/>
                <a:sym typeface="Roboto"/>
              </a:endParaRPr>
            </a:p>
          </p:txBody>
        </p:sp>
      </p:grpSp>
      <p:grpSp>
        <p:nvGrpSpPr>
          <p:cNvPr id="606" name="Google Shape;606;g2024c854122_4_147"/>
          <p:cNvGrpSpPr/>
          <p:nvPr/>
        </p:nvGrpSpPr>
        <p:grpSpPr>
          <a:xfrm>
            <a:off x="2844451" y="4280781"/>
            <a:ext cx="2166000" cy="2166000"/>
            <a:chOff x="2983201" y="2357790"/>
            <a:chExt cx="2166000" cy="2166000"/>
          </a:xfrm>
        </p:grpSpPr>
        <p:sp>
          <p:nvSpPr>
            <p:cNvPr id="607" name="Google Shape;607;g2024c854122_4_147"/>
            <p:cNvSpPr/>
            <p:nvPr/>
          </p:nvSpPr>
          <p:spPr>
            <a:xfrm>
              <a:off x="2983201" y="2357790"/>
              <a:ext cx="2166000" cy="21660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2024c854122_4_147"/>
            <p:cNvSpPr txBox="1"/>
            <p:nvPr/>
          </p:nvSpPr>
          <p:spPr>
            <a:xfrm>
              <a:off x="3402006" y="3270712"/>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FFFFFF"/>
                  </a:solidFill>
                  <a:latin typeface="Calibri"/>
                  <a:ea typeface="Calibri"/>
                  <a:cs typeface="Calibri"/>
                  <a:sym typeface="Calibri"/>
                </a:rPr>
                <a:t>Records</a:t>
              </a:r>
              <a:endParaRPr sz="1500">
                <a:solidFill>
                  <a:srgbClr val="FFFFFF"/>
                </a:solidFill>
                <a:latin typeface="Calibri"/>
                <a:ea typeface="Calibri"/>
                <a:cs typeface="Calibri"/>
                <a:sym typeface="Calibri"/>
              </a:endParaRPr>
            </a:p>
          </p:txBody>
        </p:sp>
      </p:grpSp>
      <p:grpSp>
        <p:nvGrpSpPr>
          <p:cNvPr id="609" name="Google Shape;609;g2024c854122_4_147"/>
          <p:cNvGrpSpPr/>
          <p:nvPr/>
        </p:nvGrpSpPr>
        <p:grpSpPr>
          <a:xfrm>
            <a:off x="2238628" y="3027703"/>
            <a:ext cx="2166000" cy="2166000"/>
            <a:chOff x="2591728" y="1143012"/>
            <a:chExt cx="2166000" cy="2166000"/>
          </a:xfrm>
        </p:grpSpPr>
        <p:sp>
          <p:nvSpPr>
            <p:cNvPr id="610" name="Google Shape;610;g2024c854122_4_147"/>
            <p:cNvSpPr/>
            <p:nvPr/>
          </p:nvSpPr>
          <p:spPr>
            <a:xfrm>
              <a:off x="2591728" y="1143012"/>
              <a:ext cx="2166000" cy="21660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2024c854122_4_147"/>
            <p:cNvSpPr txBox="1"/>
            <p:nvPr/>
          </p:nvSpPr>
          <p:spPr>
            <a:xfrm>
              <a:off x="2670981" y="1734587"/>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Calibri"/>
                  <a:ea typeface="Calibri"/>
                  <a:cs typeface="Calibri"/>
                  <a:sym typeface="Calibri"/>
                </a:rPr>
                <a:t>Career Services</a:t>
              </a:r>
              <a:endParaRPr>
                <a:solidFill>
                  <a:srgbClr val="FFFFFF"/>
                </a:solidFill>
                <a:latin typeface="Calibri"/>
                <a:ea typeface="Calibri"/>
                <a:cs typeface="Calibri"/>
                <a:sym typeface="Calibri"/>
              </a:endParaRPr>
            </a:p>
          </p:txBody>
        </p:sp>
      </p:grpSp>
      <p:sp>
        <p:nvSpPr>
          <p:cNvPr id="612" name="Google Shape;612;g2024c854122_4_147"/>
          <p:cNvSpPr/>
          <p:nvPr/>
        </p:nvSpPr>
        <p:spPr>
          <a:xfrm>
            <a:off x="3646275" y="3305075"/>
            <a:ext cx="1972200" cy="1861200"/>
          </a:xfrm>
          <a:prstGeom prst="ellipse">
            <a:avLst/>
          </a:prstGeom>
          <a:solidFill>
            <a:srgbClr val="EDA2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Transition Center</a:t>
            </a:r>
            <a:endParaRPr sz="1700">
              <a:latin typeface="Calibri"/>
              <a:ea typeface="Calibri"/>
              <a:cs typeface="Calibri"/>
              <a:sym typeface="Calibri"/>
            </a:endParaRPr>
          </a:p>
        </p:txBody>
      </p:sp>
      <p:sp>
        <p:nvSpPr>
          <p:cNvPr id="613" name="Google Shape;613;g2024c854122_4_147"/>
          <p:cNvSpPr txBox="1"/>
          <p:nvPr/>
        </p:nvSpPr>
        <p:spPr>
          <a:xfrm>
            <a:off x="0" y="993775"/>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chemeClr val="lt1"/>
                </a:solidFill>
                <a:latin typeface="Source Sans Pro"/>
                <a:ea typeface="Source Sans Pro"/>
                <a:cs typeface="Source Sans Pro"/>
                <a:sym typeface="Source Sans Pro"/>
              </a:rPr>
              <a:t>Inclusive Team Approach</a:t>
            </a:r>
            <a:endParaRPr sz="3000">
              <a:solidFill>
                <a:schemeClr val="lt1"/>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024c854122_4_168"/>
          <p:cNvSpPr txBox="1"/>
          <p:nvPr/>
        </p:nvSpPr>
        <p:spPr>
          <a:xfrm>
            <a:off x="0" y="1143000"/>
            <a:ext cx="9144000" cy="914400"/>
          </a:xfrm>
          <a:prstGeom prst="rect">
            <a:avLst/>
          </a:prstGeom>
          <a:solidFill>
            <a:srgbClr val="F0573F"/>
          </a:solid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4200"/>
              <a:buFont typeface="Arial"/>
              <a:buNone/>
            </a:pPr>
            <a:r>
              <a:rPr lang="en-US" sz="4100" b="1">
                <a:solidFill>
                  <a:srgbClr val="002D5B"/>
                </a:solidFill>
                <a:latin typeface="Permanent Marker"/>
                <a:ea typeface="Permanent Marker"/>
                <a:cs typeface="Permanent Marker"/>
                <a:sym typeface="Permanent Marker"/>
              </a:rPr>
              <a:t>TYPICAL TRANSITION STUDENT</a:t>
            </a:r>
            <a:endParaRPr sz="4100" b="1">
              <a:solidFill>
                <a:srgbClr val="002D5B"/>
              </a:solidFill>
              <a:latin typeface="Permanent Marker"/>
              <a:ea typeface="Permanent Marker"/>
              <a:cs typeface="Permanent Marker"/>
              <a:sym typeface="Permanent Marker"/>
            </a:endParaRPr>
          </a:p>
          <a:p>
            <a:pPr marL="0" lvl="0" indent="0" algn="ctr" rtl="0">
              <a:spcBef>
                <a:spcPts val="0"/>
              </a:spcBef>
              <a:spcAft>
                <a:spcPts val="0"/>
              </a:spcAft>
              <a:buClr>
                <a:srgbClr val="000000"/>
              </a:buClr>
              <a:buSzPts val="4200"/>
              <a:buFont typeface="Arial"/>
              <a:buNone/>
            </a:pPr>
            <a:endParaRPr sz="800" b="1">
              <a:solidFill>
                <a:srgbClr val="F0573F"/>
              </a:solidFill>
              <a:latin typeface="Permanent Marker"/>
              <a:ea typeface="Permanent Marker"/>
              <a:cs typeface="Permanent Marker"/>
              <a:sym typeface="Permanent Marker"/>
            </a:endParaRPr>
          </a:p>
        </p:txBody>
      </p:sp>
      <p:pic>
        <p:nvPicPr>
          <p:cNvPr id="619" name="Google Shape;619;g2024c854122_4_168"/>
          <p:cNvPicPr preferRelativeResize="0"/>
          <p:nvPr/>
        </p:nvPicPr>
        <p:blipFill>
          <a:blip r:embed="rId3">
            <a:alphaModFix/>
          </a:blip>
          <a:stretch>
            <a:fillRect/>
          </a:stretch>
        </p:blipFill>
        <p:spPr>
          <a:xfrm>
            <a:off x="5639325" y="2981992"/>
            <a:ext cx="3339628" cy="2514601"/>
          </a:xfrm>
          <a:prstGeom prst="rect">
            <a:avLst/>
          </a:prstGeom>
          <a:noFill/>
          <a:ln>
            <a:noFill/>
          </a:ln>
        </p:spPr>
      </p:pic>
      <p:sp>
        <p:nvSpPr>
          <p:cNvPr id="620" name="Google Shape;620;g2024c854122_4_168"/>
          <p:cNvSpPr txBox="1"/>
          <p:nvPr/>
        </p:nvSpPr>
        <p:spPr>
          <a:xfrm>
            <a:off x="0" y="2196625"/>
            <a:ext cx="5486400" cy="4343400"/>
          </a:xfrm>
          <a:prstGeom prst="rect">
            <a:avLst/>
          </a:prstGeom>
          <a:noFill/>
          <a:ln>
            <a:noFill/>
          </a:ln>
        </p:spPr>
        <p:txBody>
          <a:bodyPr spcFirstLastPara="1" wrap="square" lIns="91425" tIns="91425" rIns="91425" bIns="91425" anchor="t" anchorCtr="0">
            <a:noAutofit/>
          </a:bodyPr>
          <a:lstStyle/>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Graduated from high school within the past 10 years with a GPA of less than 2.2</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High School Equivalency students</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Adult High School students</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Adults starting a new career</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Students with special needs</a:t>
            </a:r>
            <a:endParaRPr sz="2700">
              <a:solidFill>
                <a:schemeClr val="lt1"/>
              </a:solidFill>
              <a:latin typeface="Calibri"/>
              <a:ea typeface="Calibri"/>
              <a:cs typeface="Calibri"/>
              <a:sym typeface="Calibri"/>
            </a:endParaRPr>
          </a:p>
          <a:p>
            <a:pPr marL="457200" lvl="0" indent="-400050" algn="l" rtl="0">
              <a:lnSpc>
                <a:spcPct val="115000"/>
              </a:lnSpc>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Students who graduated  more than ten years ago</a:t>
            </a:r>
            <a:endParaRPr>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g2024c854122_4_26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1fcc9865773_0_514"/>
          <p:cNvSpPr txBox="1">
            <a:spLocks noGrp="1"/>
          </p:cNvSpPr>
          <p:nvPr>
            <p:ph type="title"/>
          </p:nvPr>
        </p:nvSpPr>
        <p:spPr>
          <a:xfrm>
            <a:off x="2686050" y="28949"/>
            <a:ext cx="6457800" cy="123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491" name="Google Shape;491;g1fcc9865773_0_514"/>
          <p:cNvSpPr txBox="1">
            <a:spLocks noGrp="1"/>
          </p:cNvSpPr>
          <p:nvPr>
            <p:ph type="body" idx="1"/>
          </p:nvPr>
        </p:nvSpPr>
        <p:spPr>
          <a:xfrm>
            <a:off x="628650" y="1492624"/>
            <a:ext cx="7886700" cy="4787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Welcome!</a:t>
            </a:r>
            <a:endParaRPr/>
          </a:p>
          <a:p>
            <a:pPr marL="457200" lvl="0" indent="-342900" algn="l" rtl="0">
              <a:spcBef>
                <a:spcPts val="0"/>
              </a:spcBef>
              <a:spcAft>
                <a:spcPts val="0"/>
              </a:spcAft>
              <a:buSzPts val="1800"/>
              <a:buChar char="•"/>
            </a:pPr>
            <a:r>
              <a:rPr lang="en-US"/>
              <a:t>Campus information</a:t>
            </a:r>
            <a:endParaRPr/>
          </a:p>
          <a:p>
            <a:pPr marL="457200" lvl="0" indent="-342900" algn="l" rtl="0">
              <a:spcBef>
                <a:spcPts val="0"/>
              </a:spcBef>
              <a:spcAft>
                <a:spcPts val="0"/>
              </a:spcAft>
              <a:buSzPts val="1800"/>
              <a:buChar char="•"/>
            </a:pPr>
            <a:r>
              <a:rPr lang="en-US"/>
              <a:t>College and Career Readiness </a:t>
            </a:r>
            <a:endParaRPr/>
          </a:p>
          <a:p>
            <a:pPr marL="914400" lvl="1" indent="-342900" algn="l" rtl="0">
              <a:spcBef>
                <a:spcPts val="0"/>
              </a:spcBef>
              <a:spcAft>
                <a:spcPts val="0"/>
              </a:spcAft>
              <a:buSzPts val="1800"/>
              <a:buChar char="•"/>
            </a:pPr>
            <a:r>
              <a:rPr lang="en-US"/>
              <a:t>Adult HS/GED/Transition Center</a:t>
            </a:r>
            <a:endParaRPr/>
          </a:p>
          <a:p>
            <a:pPr marL="457200" lvl="0" indent="-342900" algn="l" rtl="0">
              <a:spcBef>
                <a:spcPts val="0"/>
              </a:spcBef>
              <a:spcAft>
                <a:spcPts val="0"/>
              </a:spcAft>
              <a:buSzPts val="1800"/>
              <a:buChar char="•"/>
            </a:pPr>
            <a:r>
              <a:rPr lang="en-US"/>
              <a:t>Applying to Davidson-Davie</a:t>
            </a:r>
            <a:endParaRPr/>
          </a:p>
          <a:p>
            <a:pPr marL="914400" lvl="1" indent="-342900" algn="l" rtl="0">
              <a:spcBef>
                <a:spcPts val="0"/>
              </a:spcBef>
              <a:spcAft>
                <a:spcPts val="0"/>
              </a:spcAft>
              <a:buSzPts val="1800"/>
              <a:buChar char="•"/>
            </a:pPr>
            <a:r>
              <a:rPr lang="en-US"/>
              <a:t>Application, FAFSA, Orientation</a:t>
            </a:r>
            <a:endParaRPr/>
          </a:p>
          <a:p>
            <a:pPr marL="457200" lvl="0" indent="-342900" algn="l" rtl="0">
              <a:spcBef>
                <a:spcPts val="0"/>
              </a:spcBef>
              <a:spcAft>
                <a:spcPts val="0"/>
              </a:spcAft>
              <a:buSzPts val="1800"/>
              <a:buChar char="•"/>
            </a:pPr>
            <a:r>
              <a:rPr lang="en-US"/>
              <a:t>Q&amp;A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024c854122_4_290"/>
          <p:cNvSpPr txBox="1">
            <a:spLocks noGrp="1"/>
          </p:cNvSpPr>
          <p:nvPr>
            <p:ph type="subTitle" idx="1"/>
          </p:nvPr>
        </p:nvSpPr>
        <p:spPr>
          <a:xfrm>
            <a:off x="1417200" y="1059275"/>
            <a:ext cx="6174000" cy="11235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018"/>
              <a:buNone/>
            </a:pPr>
            <a:r>
              <a:rPr lang="en-US" sz="2420" b="1">
                <a:solidFill>
                  <a:schemeClr val="lt1"/>
                </a:solidFill>
                <a:latin typeface="Calibri"/>
                <a:ea typeface="Calibri"/>
                <a:cs typeface="Calibri"/>
                <a:sym typeface="Calibri"/>
              </a:rPr>
              <a:t>Transition English and Transition Math offered through:</a:t>
            </a:r>
            <a:endParaRPr sz="2420">
              <a:solidFill>
                <a:schemeClr val="lt1"/>
              </a:solidFill>
              <a:latin typeface="Calibri"/>
              <a:ea typeface="Calibri"/>
              <a:cs typeface="Calibri"/>
              <a:sym typeface="Calibri"/>
            </a:endParaRPr>
          </a:p>
        </p:txBody>
      </p:sp>
      <p:pic>
        <p:nvPicPr>
          <p:cNvPr id="632" name="Google Shape;632;g2024c854122_4_290"/>
          <p:cNvPicPr preferRelativeResize="0"/>
          <p:nvPr/>
        </p:nvPicPr>
        <p:blipFill>
          <a:blip r:embed="rId3">
            <a:alphaModFix/>
          </a:blip>
          <a:stretch>
            <a:fillRect/>
          </a:stretch>
        </p:blipFill>
        <p:spPr>
          <a:xfrm>
            <a:off x="2457937" y="3845201"/>
            <a:ext cx="4228119" cy="2818746"/>
          </a:xfrm>
          <a:prstGeom prst="rect">
            <a:avLst/>
          </a:prstGeom>
          <a:noFill/>
          <a:ln>
            <a:noFill/>
          </a:ln>
        </p:spPr>
      </p:pic>
      <p:sp>
        <p:nvSpPr>
          <p:cNvPr id="633" name="Google Shape;633;g2024c854122_4_290"/>
          <p:cNvSpPr txBox="1"/>
          <p:nvPr/>
        </p:nvSpPr>
        <p:spPr>
          <a:xfrm>
            <a:off x="0" y="2182900"/>
            <a:ext cx="9144000" cy="1662300"/>
          </a:xfrm>
          <a:prstGeom prst="rect">
            <a:avLst/>
          </a:prstGeom>
          <a:noFill/>
          <a:ln>
            <a:noFill/>
          </a:ln>
        </p:spPr>
        <p:txBody>
          <a:bodyPr spcFirstLastPara="1" wrap="square" lIns="91425" tIns="91425" rIns="91425" bIns="91425" anchor="t" anchorCtr="0">
            <a:spAutoFit/>
          </a:bodyPr>
          <a:lstStyle/>
          <a:p>
            <a:pPr marL="2743200" lvl="0" indent="0" algn="just" rtl="0">
              <a:spcBef>
                <a:spcPts val="0"/>
              </a:spcBef>
              <a:spcAft>
                <a:spcPts val="0"/>
              </a:spcAft>
              <a:buNone/>
            </a:pPr>
            <a:r>
              <a:rPr lang="en-US" sz="2400" b="1">
                <a:solidFill>
                  <a:srgbClr val="E22E11"/>
                </a:solidFill>
                <a:latin typeface="Calibri"/>
                <a:ea typeface="Calibri"/>
                <a:cs typeface="Calibri"/>
                <a:sym typeface="Calibri"/>
              </a:rPr>
              <a:t>BSP 4002 Transition English </a:t>
            </a:r>
            <a:endParaRPr sz="2400" b="1">
              <a:solidFill>
                <a:srgbClr val="E22E11"/>
              </a:solidFill>
              <a:latin typeface="Calibri"/>
              <a:ea typeface="Calibri"/>
              <a:cs typeface="Calibri"/>
              <a:sym typeface="Calibri"/>
            </a:endParaRPr>
          </a:p>
          <a:p>
            <a:pPr marL="2286000" lvl="0" indent="457200" algn="just" rtl="0">
              <a:spcBef>
                <a:spcPts val="0"/>
              </a:spcBef>
              <a:spcAft>
                <a:spcPts val="0"/>
              </a:spcAft>
              <a:buNone/>
            </a:pPr>
            <a:r>
              <a:rPr lang="en-US" sz="2400" b="1">
                <a:solidFill>
                  <a:srgbClr val="E22E11"/>
                </a:solidFill>
                <a:latin typeface="Calibri"/>
                <a:ea typeface="Calibri"/>
                <a:cs typeface="Calibri"/>
                <a:sym typeface="Calibri"/>
              </a:rPr>
              <a:t>BSP 4003 Transition Math</a:t>
            </a:r>
            <a:endParaRPr sz="2400" b="1">
              <a:solidFill>
                <a:srgbClr val="E22E11"/>
              </a:solidFill>
              <a:latin typeface="Calibri"/>
              <a:ea typeface="Calibri"/>
              <a:cs typeface="Calibri"/>
              <a:sym typeface="Calibri"/>
            </a:endParaRPr>
          </a:p>
          <a:p>
            <a:pPr marL="2286000" lvl="0" indent="457200" algn="just" rtl="0">
              <a:spcBef>
                <a:spcPts val="0"/>
              </a:spcBef>
              <a:spcAft>
                <a:spcPts val="0"/>
              </a:spcAft>
              <a:buNone/>
            </a:pPr>
            <a:r>
              <a:rPr lang="en-US" sz="2400" b="1">
                <a:solidFill>
                  <a:srgbClr val="E22E11"/>
                </a:solidFill>
                <a:latin typeface="Calibri"/>
                <a:ea typeface="Calibri"/>
                <a:cs typeface="Calibri"/>
                <a:sym typeface="Calibri"/>
              </a:rPr>
              <a:t>ENG 002 </a:t>
            </a:r>
            <a:endParaRPr sz="2400" b="1">
              <a:solidFill>
                <a:srgbClr val="E22E11"/>
              </a:solidFill>
              <a:latin typeface="Calibri"/>
              <a:ea typeface="Calibri"/>
              <a:cs typeface="Calibri"/>
              <a:sym typeface="Calibri"/>
            </a:endParaRPr>
          </a:p>
          <a:p>
            <a:pPr marL="2286000" lvl="0" indent="457200" algn="just" rtl="0">
              <a:spcBef>
                <a:spcPts val="0"/>
              </a:spcBef>
              <a:spcAft>
                <a:spcPts val="0"/>
              </a:spcAft>
              <a:buNone/>
            </a:pPr>
            <a:r>
              <a:rPr lang="en-US" sz="2400" b="1">
                <a:solidFill>
                  <a:srgbClr val="E22E11"/>
                </a:solidFill>
                <a:latin typeface="Calibri"/>
                <a:ea typeface="Calibri"/>
                <a:cs typeface="Calibri"/>
                <a:sym typeface="Calibri"/>
              </a:rPr>
              <a:t>MAT 003</a:t>
            </a:r>
            <a:endParaRPr sz="2400" b="1">
              <a:solidFill>
                <a:srgbClr val="E22E1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g2024c854122_4_266"/>
          <p:cNvPicPr preferRelativeResize="0"/>
          <p:nvPr/>
        </p:nvPicPr>
        <p:blipFill>
          <a:blip r:embed="rId3">
            <a:alphaModFix/>
          </a:blip>
          <a:stretch>
            <a:fillRect/>
          </a:stretch>
        </p:blipFill>
        <p:spPr>
          <a:xfrm>
            <a:off x="0" y="2145775"/>
            <a:ext cx="4572000" cy="4340700"/>
          </a:xfrm>
          <a:prstGeom prst="rect">
            <a:avLst/>
          </a:prstGeom>
          <a:noFill/>
          <a:ln>
            <a:noFill/>
          </a:ln>
        </p:spPr>
      </p:pic>
      <p:sp>
        <p:nvSpPr>
          <p:cNvPr id="639" name="Google Shape;639;g2024c854122_4_266"/>
          <p:cNvSpPr txBox="1"/>
          <p:nvPr/>
        </p:nvSpPr>
        <p:spPr>
          <a:xfrm>
            <a:off x="4572000" y="2144425"/>
            <a:ext cx="4572000" cy="43434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Flexible Entry and Scheduling</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Contextualized Learning focusing on specific pathways (WIOA)</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Foundational skills with supportive instructors</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Helps students develop “I can attitude”</a:t>
            </a:r>
            <a:endParaRPr sz="3000">
              <a:solidFill>
                <a:schemeClr val="lt1"/>
              </a:solidFill>
              <a:latin typeface="Calibri"/>
              <a:ea typeface="Calibri"/>
              <a:cs typeface="Calibri"/>
              <a:sym typeface="Calibri"/>
            </a:endParaRPr>
          </a:p>
        </p:txBody>
      </p:sp>
      <p:sp>
        <p:nvSpPr>
          <p:cNvPr id="640" name="Google Shape;640;g2024c854122_4_266"/>
          <p:cNvSpPr txBox="1">
            <a:spLocks noGrp="1"/>
          </p:cNvSpPr>
          <p:nvPr>
            <p:ph type="ctrTitle"/>
          </p:nvPr>
        </p:nvSpPr>
        <p:spPr>
          <a:xfrm>
            <a:off x="-50" y="1143000"/>
            <a:ext cx="9144000" cy="914400"/>
          </a:xfrm>
          <a:prstGeom prst="rect">
            <a:avLst/>
          </a:prstGeom>
          <a:solidFill>
            <a:srgbClr val="F0573F"/>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Why Choose Career READY?</a:t>
            </a:r>
            <a:endParaRPr sz="3600">
              <a:solidFill>
                <a:srgbClr val="002D5B"/>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2024c854122_4_272"/>
          <p:cNvPicPr preferRelativeResize="0"/>
          <p:nvPr/>
        </p:nvPicPr>
        <p:blipFill>
          <a:blip r:embed="rId3">
            <a:alphaModFix/>
          </a:blip>
          <a:stretch>
            <a:fillRect/>
          </a:stretch>
        </p:blipFill>
        <p:spPr>
          <a:xfrm>
            <a:off x="0" y="2145800"/>
            <a:ext cx="4572000" cy="4340675"/>
          </a:xfrm>
          <a:prstGeom prst="rect">
            <a:avLst/>
          </a:prstGeom>
          <a:noFill/>
          <a:ln>
            <a:noFill/>
          </a:ln>
        </p:spPr>
      </p:pic>
      <p:sp>
        <p:nvSpPr>
          <p:cNvPr id="646" name="Google Shape;646;g2024c854122_4_272"/>
          <p:cNvSpPr txBox="1"/>
          <p:nvPr/>
        </p:nvSpPr>
        <p:spPr>
          <a:xfrm>
            <a:off x="4572000" y="2148840"/>
            <a:ext cx="4572000" cy="4340700"/>
          </a:xfrm>
          <a:prstGeom prst="rect">
            <a:avLst/>
          </a:prstGeom>
          <a:noFill/>
          <a:ln>
            <a:noFill/>
          </a:ln>
        </p:spPr>
        <p:txBody>
          <a:bodyPr spcFirstLastPara="1" wrap="square" lIns="91425" tIns="91425" rIns="91425" bIns="91425" anchor="t" anchorCtr="0">
            <a:spAutoFit/>
          </a:bodyPr>
          <a:lstStyle/>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Does not require Financial Aid</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No cost for the courseware</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Allows students to transition to curriculum courses with no delay</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Students can complete in “their time”</a:t>
            </a:r>
            <a:endParaRPr sz="3000">
              <a:solidFill>
                <a:schemeClr val="lt1"/>
              </a:solidFill>
              <a:latin typeface="Calibri"/>
              <a:ea typeface="Calibri"/>
              <a:cs typeface="Calibri"/>
              <a:sym typeface="Calibri"/>
            </a:endParaRPr>
          </a:p>
        </p:txBody>
      </p:sp>
      <p:sp>
        <p:nvSpPr>
          <p:cNvPr id="647" name="Google Shape;647;g2024c854122_4_272"/>
          <p:cNvSpPr txBox="1">
            <a:spLocks noGrp="1"/>
          </p:cNvSpPr>
          <p:nvPr>
            <p:ph type="ctrTitle"/>
          </p:nvPr>
        </p:nvSpPr>
        <p:spPr>
          <a:xfrm>
            <a:off x="0" y="1143000"/>
            <a:ext cx="9144000" cy="914400"/>
          </a:xfrm>
          <a:prstGeom prst="rect">
            <a:avLst/>
          </a:prstGeom>
          <a:solidFill>
            <a:srgbClr val="F0573F"/>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Why Choose Career READY?</a:t>
            </a:r>
            <a:endParaRPr sz="3600">
              <a:solidFill>
                <a:srgbClr val="002D5B"/>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2024c854122_4_278"/>
          <p:cNvPicPr preferRelativeResize="0"/>
          <p:nvPr/>
        </p:nvPicPr>
        <p:blipFill>
          <a:blip r:embed="rId3">
            <a:alphaModFix/>
          </a:blip>
          <a:stretch>
            <a:fillRect/>
          </a:stretch>
        </p:blipFill>
        <p:spPr>
          <a:xfrm>
            <a:off x="0" y="2145800"/>
            <a:ext cx="4572000" cy="4340675"/>
          </a:xfrm>
          <a:prstGeom prst="rect">
            <a:avLst/>
          </a:prstGeom>
          <a:noFill/>
          <a:ln>
            <a:noFill/>
          </a:ln>
        </p:spPr>
      </p:pic>
      <p:sp>
        <p:nvSpPr>
          <p:cNvPr id="653" name="Google Shape;653;g2024c854122_4_278"/>
          <p:cNvSpPr txBox="1"/>
          <p:nvPr/>
        </p:nvSpPr>
        <p:spPr>
          <a:xfrm>
            <a:off x="4572000" y="2144438"/>
            <a:ext cx="4572000" cy="43434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Support for HSE students taking the HiSet or GED </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Various modes of delivery (Face to Face, Virtual, Online)</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4th Math and 4th English</a:t>
            </a:r>
            <a:endParaRPr sz="3000">
              <a:solidFill>
                <a:schemeClr val="lt1"/>
              </a:solidFill>
              <a:latin typeface="Calibri"/>
              <a:ea typeface="Calibri"/>
              <a:cs typeface="Calibri"/>
              <a:sym typeface="Calibri"/>
            </a:endParaRPr>
          </a:p>
        </p:txBody>
      </p:sp>
      <p:sp>
        <p:nvSpPr>
          <p:cNvPr id="654" name="Google Shape;654;g2024c854122_4_278"/>
          <p:cNvSpPr txBox="1">
            <a:spLocks noGrp="1"/>
          </p:cNvSpPr>
          <p:nvPr>
            <p:ph type="ctrTitle"/>
          </p:nvPr>
        </p:nvSpPr>
        <p:spPr>
          <a:xfrm>
            <a:off x="0" y="1143000"/>
            <a:ext cx="9144000" cy="914400"/>
          </a:xfrm>
          <a:prstGeom prst="rect">
            <a:avLst/>
          </a:prstGeom>
          <a:solidFill>
            <a:srgbClr val="F0573F"/>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Why Choose Career READY?</a:t>
            </a:r>
            <a:endParaRPr sz="3600">
              <a:solidFill>
                <a:srgbClr val="002D5B"/>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2024c854122_4_284"/>
          <p:cNvPicPr preferRelativeResize="0"/>
          <p:nvPr/>
        </p:nvPicPr>
        <p:blipFill>
          <a:blip r:embed="rId3">
            <a:alphaModFix/>
          </a:blip>
          <a:stretch>
            <a:fillRect/>
          </a:stretch>
        </p:blipFill>
        <p:spPr>
          <a:xfrm>
            <a:off x="0" y="2145800"/>
            <a:ext cx="4572000" cy="4340675"/>
          </a:xfrm>
          <a:prstGeom prst="rect">
            <a:avLst/>
          </a:prstGeom>
          <a:noFill/>
          <a:ln>
            <a:noFill/>
          </a:ln>
        </p:spPr>
      </p:pic>
      <p:sp>
        <p:nvSpPr>
          <p:cNvPr id="660" name="Google Shape;660;g2024c854122_4_284"/>
          <p:cNvSpPr txBox="1"/>
          <p:nvPr/>
        </p:nvSpPr>
        <p:spPr>
          <a:xfrm>
            <a:off x="4572000" y="2144438"/>
            <a:ext cx="4572000" cy="43434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Counts toward financial aid</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Meets VA requirements</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Appears on official transcript</a:t>
            </a:r>
            <a:endParaRPr sz="3000">
              <a:solidFill>
                <a:schemeClr val="lt1"/>
              </a:solidFill>
              <a:latin typeface="Calibri"/>
              <a:ea typeface="Calibri"/>
              <a:cs typeface="Calibri"/>
              <a:sym typeface="Calibri"/>
            </a:endParaRPr>
          </a:p>
          <a:p>
            <a:pPr marL="457200" lvl="0" indent="-419100" algn="l" rtl="0">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Meets Early College requirements</a:t>
            </a:r>
            <a:endParaRPr sz="3000">
              <a:solidFill>
                <a:schemeClr val="lt1"/>
              </a:solidFill>
              <a:latin typeface="Calibri"/>
              <a:ea typeface="Calibri"/>
              <a:cs typeface="Calibri"/>
              <a:sym typeface="Calibri"/>
            </a:endParaRPr>
          </a:p>
        </p:txBody>
      </p:sp>
      <p:sp>
        <p:nvSpPr>
          <p:cNvPr id="661" name="Google Shape;661;g2024c854122_4_284"/>
          <p:cNvSpPr txBox="1">
            <a:spLocks noGrp="1"/>
          </p:cNvSpPr>
          <p:nvPr>
            <p:ph type="ctrTitle"/>
          </p:nvPr>
        </p:nvSpPr>
        <p:spPr>
          <a:xfrm>
            <a:off x="0" y="1143000"/>
            <a:ext cx="9144000" cy="914400"/>
          </a:xfrm>
          <a:prstGeom prst="rect">
            <a:avLst/>
          </a:prstGeom>
          <a:solidFill>
            <a:srgbClr val="F0573F"/>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 Why Choose Curriculum?</a:t>
            </a:r>
            <a:endParaRPr sz="3600">
              <a:solidFill>
                <a:srgbClr val="002D5B"/>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g2024c854122_4_296"/>
          <p:cNvPicPr preferRelativeResize="0"/>
          <p:nvPr/>
        </p:nvPicPr>
        <p:blipFill>
          <a:blip r:embed="rId3">
            <a:alphaModFix/>
          </a:blip>
          <a:stretch>
            <a:fillRect/>
          </a:stretch>
        </p:blipFill>
        <p:spPr>
          <a:xfrm>
            <a:off x="2903221" y="3738750"/>
            <a:ext cx="3337559" cy="2514600"/>
          </a:xfrm>
          <a:prstGeom prst="rect">
            <a:avLst/>
          </a:prstGeom>
          <a:noFill/>
          <a:ln>
            <a:noFill/>
          </a:ln>
        </p:spPr>
      </p:pic>
      <p:sp>
        <p:nvSpPr>
          <p:cNvPr id="667" name="Google Shape;667;g2024c854122_4_296"/>
          <p:cNvSpPr txBox="1"/>
          <p:nvPr/>
        </p:nvSpPr>
        <p:spPr>
          <a:xfrm>
            <a:off x="1957500" y="1397100"/>
            <a:ext cx="5229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solidFill>
                  <a:schemeClr val="lt1"/>
                </a:solidFill>
                <a:latin typeface="Permanent Marker"/>
                <a:ea typeface="Permanent Marker"/>
                <a:cs typeface="Permanent Marker"/>
                <a:sym typeface="Permanent Marker"/>
              </a:rPr>
              <a:t>WHAT STRATEGIES ARE WORKING FOR US?</a:t>
            </a:r>
            <a:endParaRPr sz="4000">
              <a:solidFill>
                <a:schemeClr val="lt1"/>
              </a:solidFill>
              <a:latin typeface="Permanent Marker"/>
              <a:ea typeface="Permanent Marker"/>
              <a:cs typeface="Permanent Marker"/>
              <a:sym typeface="Permanent Mark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grpSp>
        <p:nvGrpSpPr>
          <p:cNvPr id="672" name="Google Shape;672;g2024c854122_4_301"/>
          <p:cNvGrpSpPr/>
          <p:nvPr/>
        </p:nvGrpSpPr>
        <p:grpSpPr>
          <a:xfrm>
            <a:off x="0" y="1312332"/>
            <a:ext cx="9144000" cy="5204049"/>
            <a:chOff x="0" y="669250"/>
            <a:chExt cx="9144000" cy="5223900"/>
          </a:xfrm>
        </p:grpSpPr>
        <p:sp>
          <p:nvSpPr>
            <p:cNvPr id="673" name="Google Shape;673;g2024c854122_4_301"/>
            <p:cNvSpPr txBox="1"/>
            <p:nvPr/>
          </p:nvSpPr>
          <p:spPr>
            <a:xfrm>
              <a:off x="4572000" y="669250"/>
              <a:ext cx="4572000" cy="52239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latin typeface="Permanent Marker"/>
                  <a:ea typeface="Permanent Marker"/>
                  <a:cs typeface="Permanent Marker"/>
                  <a:sym typeface="Permanent Marker"/>
                </a:rPr>
                <a:t>MUST Change THE MINDSETS OF BOTH THE INSTRUCTORS &amp; STUDENTS </a:t>
              </a:r>
              <a:endParaRPr sz="3000">
                <a:solidFill>
                  <a:srgbClr val="FFFFFF"/>
                </a:solidFill>
                <a:latin typeface="Permanent Marker"/>
                <a:ea typeface="Permanent Marker"/>
                <a:cs typeface="Permanent Marker"/>
                <a:sym typeface="Permanent Marker"/>
              </a:endParaRPr>
            </a:p>
            <a:p>
              <a:pPr marL="0" lvl="0" indent="0" algn="l" rtl="0">
                <a:spcBef>
                  <a:spcPts val="0"/>
                </a:spcBef>
                <a:spcAft>
                  <a:spcPts val="0"/>
                </a:spcAft>
                <a:buNone/>
              </a:pPr>
              <a:endParaRPr sz="3000">
                <a:solidFill>
                  <a:srgbClr val="FFFFFF"/>
                </a:solidFill>
                <a:latin typeface="Permanent Marker"/>
                <a:ea typeface="Permanent Marker"/>
                <a:cs typeface="Permanent Marker"/>
                <a:sym typeface="Permanent Marker"/>
              </a:endParaRPr>
            </a:p>
            <a:p>
              <a:pPr marL="0" lvl="0" indent="0" algn="ctr" rtl="0">
                <a:spcBef>
                  <a:spcPts val="0"/>
                </a:spcBef>
                <a:spcAft>
                  <a:spcPts val="0"/>
                </a:spcAft>
                <a:buNone/>
              </a:pPr>
              <a:r>
                <a:rPr lang="en-US" sz="3000">
                  <a:solidFill>
                    <a:srgbClr val="FFFFFF"/>
                  </a:solidFill>
                  <a:latin typeface="Permanent Marker"/>
                  <a:ea typeface="Permanent Marker"/>
                  <a:cs typeface="Permanent Marker"/>
                  <a:sym typeface="Permanent Marker"/>
                </a:rPr>
                <a:t>MUST CHANGE THE RELATIONSHIP BETWEEN THE INSTRUCTORS &amp; STUDENTS</a:t>
              </a:r>
              <a:endParaRPr sz="3000">
                <a:solidFill>
                  <a:srgbClr val="FFFFFF"/>
                </a:solidFill>
                <a:latin typeface="Permanent Marker"/>
                <a:ea typeface="Permanent Marker"/>
                <a:cs typeface="Permanent Marker"/>
                <a:sym typeface="Permanent Marker"/>
              </a:endParaRPr>
            </a:p>
          </p:txBody>
        </p:sp>
        <p:pic>
          <p:nvPicPr>
            <p:cNvPr id="674" name="Google Shape;674;g2024c854122_4_301"/>
            <p:cNvPicPr preferRelativeResize="0"/>
            <p:nvPr/>
          </p:nvPicPr>
          <p:blipFill>
            <a:blip r:embed="rId3">
              <a:alphaModFix/>
            </a:blip>
            <a:stretch>
              <a:fillRect/>
            </a:stretch>
          </p:blipFill>
          <p:spPr>
            <a:xfrm>
              <a:off x="0" y="3319500"/>
              <a:ext cx="4572000" cy="2573650"/>
            </a:xfrm>
            <a:prstGeom prst="rect">
              <a:avLst/>
            </a:prstGeom>
            <a:noFill/>
            <a:ln>
              <a:noFill/>
            </a:ln>
          </p:spPr>
        </p:pic>
        <p:pic>
          <p:nvPicPr>
            <p:cNvPr id="675" name="Google Shape;675;g2024c854122_4_301"/>
            <p:cNvPicPr preferRelativeResize="0"/>
            <p:nvPr/>
          </p:nvPicPr>
          <p:blipFill>
            <a:blip r:embed="rId4">
              <a:alphaModFix/>
            </a:blip>
            <a:stretch>
              <a:fillRect/>
            </a:stretch>
          </p:blipFill>
          <p:spPr>
            <a:xfrm>
              <a:off x="0" y="669250"/>
              <a:ext cx="4572001" cy="265025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024c854122_4_308"/>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2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endParaRPr sz="32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r>
              <a:rPr lang="en-US" sz="3200">
                <a:solidFill>
                  <a:srgbClr val="002D5B"/>
                </a:solidFill>
                <a:latin typeface="Permanent Marker"/>
                <a:ea typeface="Permanent Marker"/>
                <a:cs typeface="Permanent Marker"/>
                <a:sym typeface="Permanent Marker"/>
              </a:rPr>
              <a:t>DEVELOPING POSITIVE GROWTH MINDSETS</a:t>
            </a:r>
            <a:endParaRPr sz="32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endParaRPr sz="3200">
              <a:solidFill>
                <a:srgbClr val="002D5B"/>
              </a:solidFill>
              <a:latin typeface="Permanent Marker"/>
              <a:ea typeface="Permanent Marker"/>
              <a:cs typeface="Permanent Marker"/>
              <a:sym typeface="Permanent Marker"/>
            </a:endParaRPr>
          </a:p>
          <a:p>
            <a:pPr marL="0" lvl="0" indent="0" algn="l" rtl="0">
              <a:spcBef>
                <a:spcPts val="0"/>
              </a:spcBef>
              <a:spcAft>
                <a:spcPts val="0"/>
              </a:spcAft>
              <a:buNone/>
            </a:pPr>
            <a:endParaRPr sz="3200">
              <a:solidFill>
                <a:srgbClr val="002D5B"/>
              </a:solidFill>
              <a:latin typeface="Permanent Marker"/>
              <a:ea typeface="Permanent Marker"/>
              <a:cs typeface="Permanent Marker"/>
              <a:sym typeface="Permanent Marker"/>
            </a:endParaRPr>
          </a:p>
        </p:txBody>
      </p:sp>
      <p:pic>
        <p:nvPicPr>
          <p:cNvPr id="681" name="Google Shape;681;g2024c854122_4_308"/>
          <p:cNvPicPr preferRelativeResize="0"/>
          <p:nvPr/>
        </p:nvPicPr>
        <p:blipFill>
          <a:blip r:embed="rId3">
            <a:alphaModFix/>
          </a:blip>
          <a:stretch>
            <a:fillRect/>
          </a:stretch>
        </p:blipFill>
        <p:spPr>
          <a:xfrm>
            <a:off x="4663450" y="2194550"/>
            <a:ext cx="4480560" cy="4307700"/>
          </a:xfrm>
          <a:prstGeom prst="rect">
            <a:avLst/>
          </a:prstGeom>
          <a:noFill/>
          <a:ln w="28575" cap="flat" cmpd="sng">
            <a:solidFill>
              <a:srgbClr val="002D5B"/>
            </a:solidFill>
            <a:prstDash val="solid"/>
            <a:round/>
            <a:headEnd type="none" w="sm" len="sm"/>
            <a:tailEnd type="none" w="sm" len="sm"/>
          </a:ln>
        </p:spPr>
      </p:pic>
      <p:pic>
        <p:nvPicPr>
          <p:cNvPr id="682" name="Google Shape;682;g2024c854122_4_308"/>
          <p:cNvPicPr preferRelativeResize="0"/>
          <p:nvPr/>
        </p:nvPicPr>
        <p:blipFill>
          <a:blip r:embed="rId4">
            <a:alphaModFix/>
          </a:blip>
          <a:stretch>
            <a:fillRect/>
          </a:stretch>
        </p:blipFill>
        <p:spPr>
          <a:xfrm>
            <a:off x="-1" y="2194550"/>
            <a:ext cx="4480560" cy="4307701"/>
          </a:xfrm>
          <a:prstGeom prst="rect">
            <a:avLst/>
          </a:prstGeom>
          <a:noFill/>
          <a:ln w="28575" cap="flat" cmpd="sng">
            <a:solidFill>
              <a:srgbClr val="002D5B"/>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6"/>
        <p:cNvGrpSpPr/>
        <p:nvPr/>
      </p:nvGrpSpPr>
      <p:grpSpPr>
        <a:xfrm>
          <a:off x="0" y="0"/>
          <a:ext cx="0" cy="0"/>
          <a:chOff x="0" y="0"/>
          <a:chExt cx="0" cy="0"/>
        </a:xfrm>
      </p:grpSpPr>
      <p:sp>
        <p:nvSpPr>
          <p:cNvPr id="687" name="Google Shape;687;g2024c854122_4_380"/>
          <p:cNvSpPr>
            <a:spLocks noGrp="1"/>
          </p:cNvSpPr>
          <p:nvPr>
            <p:ph type="dt" idx="10"/>
          </p:nvPr>
        </p:nvSpPr>
        <p:spPr>
          <a:xfrm>
            <a:off x="-25" y="1645275"/>
            <a:ext cx="9144000" cy="4866000"/>
          </a:xfrm>
          <a:prstGeom prst="rect">
            <a:avLst/>
          </a:prstGeom>
          <a:noFill/>
          <a:ln>
            <a:noFill/>
          </a:ln>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JAN. 20  It is not “I don’t know”, it’s “I will give it a go”.</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JAN. 27  Nothing is impossible. The word itself says “I’m possible”.</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FEB. 3    If you find a path with no obstacles, it probably doesn’t lead anywhere.</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FEB. 10  We all need people who will give us feedback.  That is how we improve.</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FEB. 17  Don’t worry about failure. Worry about the chances you miss when you don’t even try.</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FEB. 24  Our greatest weakness lies in giving up. The most certain way to succeed is always to try just one more time.</a:t>
            </a: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endParaRPr sz="2000" b="1">
              <a:solidFill>
                <a:srgbClr val="FFFFFF"/>
              </a:solidFill>
              <a:latin typeface="Calibri"/>
              <a:ea typeface="Calibri"/>
              <a:cs typeface="Calibri"/>
              <a:sym typeface="Calibri"/>
            </a:endParaRPr>
          </a:p>
          <a:p>
            <a:pPr marL="457200" lvl="0" indent="0" algn="l" rtl="0">
              <a:lnSpc>
                <a:spcPct val="115000"/>
              </a:lnSpc>
              <a:spcBef>
                <a:spcPts val="0"/>
              </a:spcBef>
              <a:spcAft>
                <a:spcPts val="0"/>
              </a:spcAft>
              <a:buNone/>
            </a:pPr>
            <a:r>
              <a:rPr lang="en-US" sz="2000" b="1">
                <a:solidFill>
                  <a:srgbClr val="FFFFFF"/>
                </a:solidFill>
                <a:latin typeface="Calibri"/>
                <a:ea typeface="Calibri"/>
                <a:cs typeface="Calibri"/>
                <a:sym typeface="Calibri"/>
              </a:rPr>
              <a:t>MAR 2    You are capable of so much more than you can even imagine.</a:t>
            </a:r>
            <a:endParaRPr sz="2000">
              <a:solidFill>
                <a:srgbClr val="FFFFFF"/>
              </a:solidFill>
              <a:latin typeface="Calibri"/>
              <a:ea typeface="Calibri"/>
              <a:cs typeface="Calibri"/>
              <a:sym typeface="Calibri"/>
            </a:endParaRPr>
          </a:p>
        </p:txBody>
      </p:sp>
      <p:sp>
        <p:nvSpPr>
          <p:cNvPr id="688" name="Google Shape;688;g2024c854122_4_380"/>
          <p:cNvSpPr txBox="1"/>
          <p:nvPr/>
        </p:nvSpPr>
        <p:spPr>
          <a:xfrm>
            <a:off x="-25" y="0"/>
            <a:ext cx="9144000" cy="7851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900">
                <a:solidFill>
                  <a:srgbClr val="002D5B"/>
                </a:solidFill>
                <a:latin typeface="Permanent Marker"/>
                <a:ea typeface="Permanent Marker"/>
                <a:cs typeface="Permanent Marker"/>
                <a:sym typeface="Permanent Marker"/>
              </a:rPr>
              <a:t>GROWTH MINDSET QUOTES</a:t>
            </a:r>
            <a:endParaRPr sz="3900">
              <a:solidFill>
                <a:srgbClr val="002D5B"/>
              </a:solidFill>
              <a:latin typeface="Permanent Marker"/>
              <a:ea typeface="Permanent Marker"/>
              <a:cs typeface="Permanent Marker"/>
              <a:sym typeface="Permanent Mark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024c854122_4_385"/>
          <p:cNvSpPr txBox="1"/>
          <p:nvPr/>
        </p:nvSpPr>
        <p:spPr>
          <a:xfrm>
            <a:off x="7278275" y="10216700"/>
            <a:ext cx="132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2"/>
                </a:solidFill>
                <a:latin typeface="Source Sans Pro"/>
                <a:ea typeface="Source Sans Pro"/>
                <a:cs typeface="Source Sans Pro"/>
                <a:sym typeface="Source Sans Pro"/>
              </a:rPr>
              <a:t>flyclipart.com</a:t>
            </a:r>
            <a:endParaRPr>
              <a:solidFill>
                <a:schemeClr val="lt2"/>
              </a:solidFill>
              <a:latin typeface="Source Sans Pro"/>
              <a:ea typeface="Source Sans Pro"/>
              <a:cs typeface="Source Sans Pro"/>
              <a:sym typeface="Source Sans Pro"/>
            </a:endParaRPr>
          </a:p>
        </p:txBody>
      </p:sp>
      <p:pic>
        <p:nvPicPr>
          <p:cNvPr id="694" name="Google Shape;694;g2024c854122_4_385"/>
          <p:cNvPicPr preferRelativeResize="0"/>
          <p:nvPr/>
        </p:nvPicPr>
        <p:blipFill>
          <a:blip r:embed="rId3">
            <a:alphaModFix/>
          </a:blip>
          <a:stretch>
            <a:fillRect/>
          </a:stretch>
        </p:blipFill>
        <p:spPr>
          <a:xfrm>
            <a:off x="0" y="2057400"/>
            <a:ext cx="9144000" cy="4343374"/>
          </a:xfrm>
          <a:prstGeom prst="rect">
            <a:avLst/>
          </a:prstGeom>
          <a:noFill/>
          <a:ln>
            <a:noFill/>
          </a:ln>
        </p:spPr>
      </p:pic>
      <p:sp>
        <p:nvSpPr>
          <p:cNvPr id="695" name="Google Shape;695;g2024c854122_4_385"/>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900">
                <a:solidFill>
                  <a:srgbClr val="002D5B"/>
                </a:solidFill>
                <a:latin typeface="Permanent Marker"/>
                <a:ea typeface="Permanent Marker"/>
                <a:cs typeface="Permanent Marker"/>
                <a:sym typeface="Permanent Marker"/>
              </a:rPr>
              <a:t>BUILDING STRONG RELATIONSHIPS</a:t>
            </a:r>
            <a:endParaRPr sz="3900">
              <a:solidFill>
                <a:srgbClr val="002D5B"/>
              </a:solidFill>
              <a:latin typeface="Permanent Marker"/>
              <a:ea typeface="Permanent Marker"/>
              <a:cs typeface="Permanent Marker"/>
              <a:sym typeface="Permanent Mark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bcdc585209_0_12"/>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Fast Facts</a:t>
            </a:r>
            <a:endParaRPr/>
          </a:p>
        </p:txBody>
      </p:sp>
      <p:sp>
        <p:nvSpPr>
          <p:cNvPr id="498" name="Google Shape;498;gbcdc585209_0_12"/>
          <p:cNvSpPr txBox="1">
            <a:spLocks noGrp="1"/>
          </p:cNvSpPr>
          <p:nvPr>
            <p:ph type="body" idx="1"/>
          </p:nvPr>
        </p:nvSpPr>
        <p:spPr>
          <a:xfrm>
            <a:off x="628650" y="1392749"/>
            <a:ext cx="7886700" cy="4787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1800"/>
              <a:buFont typeface="Noto Sans Symbols"/>
              <a:buChar char="⮚"/>
            </a:pPr>
            <a:r>
              <a:rPr lang="en-US" sz="2500"/>
              <a:t>Formerly Davidson County Community College (DCCC) until January 2021→ Davidson-Davie Community College</a:t>
            </a:r>
            <a:endParaRPr sz="2500"/>
          </a:p>
          <a:p>
            <a:pPr marL="342900" lvl="0" indent="-342900" algn="l" rtl="0">
              <a:lnSpc>
                <a:spcPct val="90000"/>
              </a:lnSpc>
              <a:spcBef>
                <a:spcPts val="1000"/>
              </a:spcBef>
              <a:spcAft>
                <a:spcPts val="0"/>
              </a:spcAft>
              <a:buClr>
                <a:schemeClr val="accent5"/>
              </a:buClr>
              <a:buSzPts val="1800"/>
              <a:buFont typeface="Noto Sans Symbols"/>
              <a:buChar char="⮚"/>
            </a:pPr>
            <a:r>
              <a:rPr lang="en-US" sz="2500">
                <a:solidFill>
                  <a:schemeClr val="dk1"/>
                </a:solidFill>
              </a:rPr>
              <a:t>Locations: Davidson Campus, Davie Campus, Uptown Lexington Education Center, Thomasville Education Center, Davie Education Center, online</a:t>
            </a:r>
            <a:endParaRPr sz="2500">
              <a:solidFill>
                <a:schemeClr val="dk1"/>
              </a:solidFill>
            </a:endParaRPr>
          </a:p>
          <a:p>
            <a:pPr marL="342900" lvl="0" indent="-342900" algn="l" rtl="0">
              <a:lnSpc>
                <a:spcPct val="90000"/>
              </a:lnSpc>
              <a:spcBef>
                <a:spcPts val="1000"/>
              </a:spcBef>
              <a:spcAft>
                <a:spcPts val="0"/>
              </a:spcAft>
              <a:buSzPts val="1800"/>
              <a:buFont typeface="Noto Sans Symbols"/>
              <a:buChar char="⮚"/>
            </a:pPr>
            <a:r>
              <a:rPr lang="en-US" sz="2500"/>
              <a:t>Student Body: ~ 5,000 enrollment each semester </a:t>
            </a:r>
            <a:endParaRPr sz="2500">
              <a:solidFill>
                <a:schemeClr val="dk1"/>
              </a:solidFill>
            </a:endParaRPr>
          </a:p>
          <a:p>
            <a:pPr marL="342900" lvl="0" indent="-342900" algn="l" rtl="0">
              <a:lnSpc>
                <a:spcPct val="90000"/>
              </a:lnSpc>
              <a:spcBef>
                <a:spcPts val="1000"/>
              </a:spcBef>
              <a:spcAft>
                <a:spcPts val="0"/>
              </a:spcAft>
              <a:buClr>
                <a:schemeClr val="accent5"/>
              </a:buClr>
              <a:buSzPts val="1800"/>
              <a:buFont typeface="Noto Sans Symbols"/>
              <a:buChar char="⮚"/>
            </a:pPr>
            <a:r>
              <a:rPr lang="en-US" sz="2500">
                <a:solidFill>
                  <a:schemeClr val="dk1"/>
                </a:solidFill>
              </a:rPr>
              <a:t>40+ curriculum, certificate, degree programs</a:t>
            </a:r>
            <a:endParaRPr sz="2500">
              <a:solidFill>
                <a:schemeClr val="dk1"/>
              </a:solidFill>
            </a:endParaRPr>
          </a:p>
          <a:p>
            <a:pPr marL="342900" lvl="0" indent="-342900" algn="l" rtl="0">
              <a:lnSpc>
                <a:spcPct val="90000"/>
              </a:lnSpc>
              <a:spcBef>
                <a:spcPts val="1000"/>
              </a:spcBef>
              <a:spcAft>
                <a:spcPts val="0"/>
              </a:spcAft>
              <a:buSzPts val="1800"/>
              <a:buFont typeface="Noto Sans Symbols"/>
              <a:buChar char="⮚"/>
            </a:pPr>
            <a:r>
              <a:rPr lang="en-US" sz="2500"/>
              <a:t>Entry terms: Fall 1&amp;2, Spring 1&amp;2, Summer</a:t>
            </a:r>
            <a:endParaRPr/>
          </a:p>
          <a:p>
            <a:pPr marL="342900" lvl="0" indent="-342900" algn="l" rtl="0">
              <a:lnSpc>
                <a:spcPct val="90000"/>
              </a:lnSpc>
              <a:spcBef>
                <a:spcPts val="1000"/>
              </a:spcBef>
              <a:spcAft>
                <a:spcPts val="0"/>
              </a:spcAft>
              <a:buClr>
                <a:schemeClr val="accent5"/>
              </a:buClr>
              <a:buSzPts val="1800"/>
              <a:buFont typeface="Noto Sans Symbols"/>
              <a:buChar char="⮚"/>
            </a:pPr>
            <a:r>
              <a:rPr lang="en-US" sz="2500">
                <a:solidFill>
                  <a:schemeClr val="accent5"/>
                </a:solidFill>
              </a:rPr>
              <a:t>Numerous demand-driven Short-Term/ConEd Courses</a:t>
            </a:r>
            <a:endParaRPr sz="2500">
              <a:solidFill>
                <a:schemeClr val="accent5"/>
              </a:solidFill>
            </a:endParaRPr>
          </a:p>
          <a:p>
            <a:pPr marL="342900" lvl="0" indent="-342900" algn="l" rtl="0">
              <a:lnSpc>
                <a:spcPct val="90000"/>
              </a:lnSpc>
              <a:spcBef>
                <a:spcPts val="1000"/>
              </a:spcBef>
              <a:spcAft>
                <a:spcPts val="0"/>
              </a:spcAft>
              <a:buSzPts val="1800"/>
              <a:buFont typeface="Noto Sans Symbols"/>
              <a:buChar char="⮚"/>
            </a:pPr>
            <a:r>
              <a:rPr lang="en-US" sz="2500"/>
              <a:t>Student engagement: 30+ clubs/organizations, 4 Varsity Athletic programs (NJCAA Division 2</a:t>
            </a:r>
            <a:r>
              <a:rPr lang="en-US" sz="2400"/>
              <a:t>) </a:t>
            </a:r>
            <a:endParaRPr sz="2400"/>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2024c854122_4_391"/>
          <p:cNvSpPr/>
          <p:nvPr/>
        </p:nvSpPr>
        <p:spPr>
          <a:xfrm>
            <a:off x="0" y="2158100"/>
            <a:ext cx="9144000" cy="3402900"/>
          </a:xfrm>
          <a:prstGeom prst="rect">
            <a:avLst/>
          </a:prstGeom>
          <a:noFill/>
          <a:ln>
            <a:noFill/>
          </a:ln>
        </p:spPr>
        <p:txBody>
          <a:bodyPr spcFirstLastPara="1" wrap="square" lIns="91425" tIns="45700" rIns="91425" bIns="45700" anchor="t" anchorCtr="0">
            <a:noAutofit/>
          </a:bodyPr>
          <a:lstStyle/>
          <a:p>
            <a:pPr marL="457200" lvl="0" indent="-431800" algn="l" rtl="0">
              <a:spcBef>
                <a:spcPts val="64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Communication is                             to building </a:t>
            </a:r>
            <a:endParaRPr sz="3200">
              <a:solidFill>
                <a:schemeClr val="lt1"/>
              </a:solidFill>
              <a:latin typeface="Calibri"/>
              <a:ea typeface="Calibri"/>
              <a:cs typeface="Calibri"/>
              <a:sym typeface="Calibri"/>
            </a:endParaRPr>
          </a:p>
          <a:p>
            <a:pPr marL="457200" lvl="0" indent="0" algn="l" rtl="0">
              <a:spcBef>
                <a:spcPts val="640"/>
              </a:spcBef>
              <a:spcAft>
                <a:spcPts val="0"/>
              </a:spcAft>
              <a:buNone/>
            </a:pPr>
            <a:r>
              <a:rPr lang="en-US" sz="3200">
                <a:solidFill>
                  <a:schemeClr val="lt1"/>
                </a:solidFill>
                <a:latin typeface="Calibri"/>
                <a:ea typeface="Calibri"/>
                <a:cs typeface="Calibri"/>
                <a:sym typeface="Calibri"/>
              </a:rPr>
              <a:t>relationships with students. We communicate with</a:t>
            </a:r>
            <a:endParaRPr sz="3200">
              <a:solidFill>
                <a:schemeClr val="lt1"/>
              </a:solidFill>
              <a:latin typeface="Calibri"/>
              <a:ea typeface="Calibri"/>
              <a:cs typeface="Calibri"/>
              <a:sym typeface="Calibri"/>
            </a:endParaRPr>
          </a:p>
          <a:p>
            <a:pPr marL="2286000" lvl="0" indent="0" algn="l" rtl="0">
              <a:spcBef>
                <a:spcPts val="0"/>
              </a:spcBef>
              <a:spcAft>
                <a:spcPts val="0"/>
              </a:spcAft>
              <a:buNone/>
            </a:pPr>
            <a:r>
              <a:rPr lang="en-US" sz="2500">
                <a:solidFill>
                  <a:schemeClr val="lt1"/>
                </a:solidFill>
                <a:latin typeface="Calibri"/>
                <a:ea typeface="Calibri"/>
                <a:cs typeface="Calibri"/>
                <a:sym typeface="Calibri"/>
              </a:rPr>
              <a:t>StarFish</a:t>
            </a:r>
            <a:endParaRPr sz="2500">
              <a:solidFill>
                <a:schemeClr val="lt1"/>
              </a:solidFill>
              <a:latin typeface="Calibri"/>
              <a:ea typeface="Calibri"/>
              <a:cs typeface="Calibri"/>
              <a:sym typeface="Calibri"/>
            </a:endParaRPr>
          </a:p>
          <a:p>
            <a:pPr marL="2286000" lvl="0" indent="0" algn="l" rtl="0">
              <a:spcBef>
                <a:spcPts val="0"/>
              </a:spcBef>
              <a:spcAft>
                <a:spcPts val="0"/>
              </a:spcAft>
              <a:buNone/>
            </a:pPr>
            <a:r>
              <a:rPr lang="en-US" sz="2500">
                <a:solidFill>
                  <a:schemeClr val="lt1"/>
                </a:solidFill>
                <a:latin typeface="Calibri"/>
                <a:ea typeface="Calibri"/>
                <a:cs typeface="Calibri"/>
                <a:sym typeface="Calibri"/>
              </a:rPr>
              <a:t>Sign Up Genius</a:t>
            </a:r>
            <a:endParaRPr sz="2500">
              <a:solidFill>
                <a:schemeClr val="lt1"/>
              </a:solidFill>
              <a:latin typeface="Calibri"/>
              <a:ea typeface="Calibri"/>
              <a:cs typeface="Calibri"/>
              <a:sym typeface="Calibri"/>
            </a:endParaRPr>
          </a:p>
          <a:p>
            <a:pPr marL="2286000" lvl="0" indent="0" algn="l" rtl="0">
              <a:spcBef>
                <a:spcPts val="0"/>
              </a:spcBef>
              <a:spcAft>
                <a:spcPts val="0"/>
              </a:spcAft>
              <a:buNone/>
            </a:pPr>
            <a:r>
              <a:rPr lang="en-US" sz="2500">
                <a:solidFill>
                  <a:schemeClr val="lt1"/>
                </a:solidFill>
                <a:latin typeface="Calibri"/>
                <a:ea typeface="Calibri"/>
                <a:cs typeface="Calibri"/>
                <a:sym typeface="Calibri"/>
              </a:rPr>
              <a:t>Remind</a:t>
            </a:r>
            <a:endParaRPr sz="2500">
              <a:solidFill>
                <a:schemeClr val="lt1"/>
              </a:solidFill>
              <a:latin typeface="Calibri"/>
              <a:ea typeface="Calibri"/>
              <a:cs typeface="Calibri"/>
              <a:sym typeface="Calibri"/>
            </a:endParaRPr>
          </a:p>
          <a:p>
            <a:pPr marL="2286000" lvl="0" indent="0" algn="l" rtl="0">
              <a:spcBef>
                <a:spcPts val="0"/>
              </a:spcBef>
              <a:spcAft>
                <a:spcPts val="0"/>
              </a:spcAft>
              <a:buNone/>
            </a:pPr>
            <a:r>
              <a:rPr lang="en-US" sz="2500">
                <a:solidFill>
                  <a:schemeClr val="lt1"/>
                </a:solidFill>
                <a:latin typeface="Calibri"/>
                <a:ea typeface="Calibri"/>
                <a:cs typeface="Calibri"/>
                <a:sym typeface="Calibri"/>
              </a:rPr>
              <a:t>Google Forms</a:t>
            </a:r>
            <a:endParaRPr sz="2500">
              <a:solidFill>
                <a:schemeClr val="lt1"/>
              </a:solidFill>
              <a:latin typeface="Calibri"/>
              <a:ea typeface="Calibri"/>
              <a:cs typeface="Calibri"/>
              <a:sym typeface="Calibri"/>
            </a:endParaRPr>
          </a:p>
          <a:p>
            <a:pPr marL="2286000" lvl="0" indent="0" algn="l" rtl="0">
              <a:spcBef>
                <a:spcPts val="0"/>
              </a:spcBef>
              <a:spcAft>
                <a:spcPts val="0"/>
              </a:spcAft>
              <a:buNone/>
            </a:pPr>
            <a:r>
              <a:rPr lang="en-US" sz="2500">
                <a:solidFill>
                  <a:schemeClr val="lt1"/>
                </a:solidFill>
                <a:latin typeface="Calibri"/>
                <a:ea typeface="Calibri"/>
                <a:cs typeface="Calibri"/>
                <a:sym typeface="Calibri"/>
              </a:rPr>
              <a:t>Muddiest Point</a:t>
            </a:r>
            <a:endParaRPr sz="3200" b="1">
              <a:solidFill>
                <a:schemeClr val="lt1"/>
              </a:solidFill>
              <a:latin typeface="Calibri"/>
              <a:ea typeface="Calibri"/>
              <a:cs typeface="Calibri"/>
              <a:sym typeface="Calibri"/>
            </a:endParaRPr>
          </a:p>
          <a:p>
            <a:pPr marL="0" lvl="0" indent="0" algn="l" rtl="0">
              <a:spcBef>
                <a:spcPts val="640"/>
              </a:spcBef>
              <a:spcAft>
                <a:spcPts val="0"/>
              </a:spcAft>
              <a:buNone/>
            </a:pPr>
            <a:endParaRPr sz="3200">
              <a:solidFill>
                <a:schemeClr val="lt1"/>
              </a:solidFill>
              <a:latin typeface="Libre Franklin"/>
              <a:ea typeface="Libre Franklin"/>
              <a:cs typeface="Libre Franklin"/>
              <a:sym typeface="Libre Franklin"/>
            </a:endParaRPr>
          </a:p>
        </p:txBody>
      </p:sp>
      <p:pic>
        <p:nvPicPr>
          <p:cNvPr id="701" name="Google Shape;701;g2024c854122_4_391"/>
          <p:cNvPicPr preferRelativeResize="0"/>
          <p:nvPr/>
        </p:nvPicPr>
        <p:blipFill>
          <a:blip r:embed="rId3">
            <a:alphaModFix/>
          </a:blip>
          <a:stretch>
            <a:fillRect/>
          </a:stretch>
        </p:blipFill>
        <p:spPr>
          <a:xfrm>
            <a:off x="504150" y="3752501"/>
            <a:ext cx="1175100" cy="810812"/>
          </a:xfrm>
          <a:prstGeom prst="rect">
            <a:avLst/>
          </a:prstGeom>
          <a:noFill/>
          <a:ln>
            <a:noFill/>
          </a:ln>
        </p:spPr>
      </p:pic>
      <p:pic>
        <p:nvPicPr>
          <p:cNvPr id="702" name="Google Shape;702;g2024c854122_4_391"/>
          <p:cNvPicPr preferRelativeResize="0"/>
          <p:nvPr/>
        </p:nvPicPr>
        <p:blipFill rotWithShape="1">
          <a:blip r:embed="rId4">
            <a:alphaModFix/>
          </a:blip>
          <a:srcRect/>
          <a:stretch/>
        </p:blipFill>
        <p:spPr>
          <a:xfrm>
            <a:off x="6965125" y="3779525"/>
            <a:ext cx="1441470" cy="756775"/>
          </a:xfrm>
          <a:prstGeom prst="rect">
            <a:avLst/>
          </a:prstGeom>
          <a:noFill/>
          <a:ln>
            <a:noFill/>
          </a:ln>
        </p:spPr>
      </p:pic>
      <p:pic>
        <p:nvPicPr>
          <p:cNvPr id="703" name="Google Shape;703;g2024c854122_4_391"/>
          <p:cNvPicPr preferRelativeResize="0"/>
          <p:nvPr/>
        </p:nvPicPr>
        <p:blipFill>
          <a:blip r:embed="rId5">
            <a:alphaModFix/>
          </a:blip>
          <a:stretch>
            <a:fillRect/>
          </a:stretch>
        </p:blipFill>
        <p:spPr>
          <a:xfrm>
            <a:off x="5203424" y="4429075"/>
            <a:ext cx="941401" cy="934674"/>
          </a:xfrm>
          <a:prstGeom prst="rect">
            <a:avLst/>
          </a:prstGeom>
          <a:noFill/>
          <a:ln>
            <a:noFill/>
          </a:ln>
        </p:spPr>
      </p:pic>
      <p:pic>
        <p:nvPicPr>
          <p:cNvPr id="704" name="Google Shape;704;g2024c854122_4_391"/>
          <p:cNvPicPr preferRelativeResize="0"/>
          <p:nvPr/>
        </p:nvPicPr>
        <p:blipFill>
          <a:blip r:embed="rId6">
            <a:alphaModFix/>
          </a:blip>
          <a:stretch>
            <a:fillRect/>
          </a:stretch>
        </p:blipFill>
        <p:spPr>
          <a:xfrm>
            <a:off x="4044450" y="2158100"/>
            <a:ext cx="1055100" cy="679500"/>
          </a:xfrm>
          <a:prstGeom prst="rect">
            <a:avLst/>
          </a:prstGeom>
          <a:noFill/>
          <a:ln>
            <a:noFill/>
          </a:ln>
        </p:spPr>
      </p:pic>
      <p:sp>
        <p:nvSpPr>
          <p:cNvPr id="705" name="Google Shape;705;g2024c854122_4_391"/>
          <p:cNvSpPr txBox="1"/>
          <p:nvPr/>
        </p:nvSpPr>
        <p:spPr>
          <a:xfrm>
            <a:off x="0" y="5290325"/>
            <a:ext cx="9144000" cy="11697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lt1"/>
              </a:buClr>
              <a:buSzPts val="3200"/>
              <a:buFont typeface="Calibri"/>
              <a:buChar char="●"/>
            </a:pPr>
            <a:r>
              <a:rPr lang="en-US" sz="3200" b="1">
                <a:solidFill>
                  <a:schemeClr val="lt1"/>
                </a:solidFill>
                <a:latin typeface="Calibri"/>
                <a:ea typeface="Calibri"/>
                <a:cs typeface="Calibri"/>
                <a:sym typeface="Calibri"/>
              </a:rPr>
              <a:t>It’s extremely important to check on students when they are absent from class.</a:t>
            </a:r>
            <a:endParaRPr>
              <a:solidFill>
                <a:schemeClr val="lt1"/>
              </a:solidFill>
            </a:endParaRPr>
          </a:p>
        </p:txBody>
      </p:sp>
      <p:sp>
        <p:nvSpPr>
          <p:cNvPr id="706" name="Google Shape;706;g2024c854122_4_391"/>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002D5B"/>
                </a:solidFill>
                <a:latin typeface="Permanent Marker"/>
                <a:ea typeface="Permanent Marker"/>
                <a:cs typeface="Permanent Marker"/>
                <a:sym typeface="Permanent Marker"/>
              </a:rPr>
              <a:t>COMMUNICATION</a:t>
            </a:r>
            <a:endParaRPr sz="4000">
              <a:solidFill>
                <a:srgbClr val="002D5B"/>
              </a:solidFill>
              <a:latin typeface="Permanent Marker"/>
              <a:ea typeface="Permanent Marker"/>
              <a:cs typeface="Permanent Marker"/>
              <a:sym typeface="Permanent Mark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g2024c854122_4_401"/>
          <p:cNvPicPr preferRelativeResize="0"/>
          <p:nvPr/>
        </p:nvPicPr>
        <p:blipFill>
          <a:blip r:embed="rId3">
            <a:alphaModFix/>
          </a:blip>
          <a:stretch>
            <a:fillRect/>
          </a:stretch>
        </p:blipFill>
        <p:spPr>
          <a:xfrm>
            <a:off x="0" y="2057400"/>
            <a:ext cx="9144000" cy="4427500"/>
          </a:xfrm>
          <a:prstGeom prst="rect">
            <a:avLst/>
          </a:prstGeom>
          <a:noFill/>
          <a:ln>
            <a:noFill/>
          </a:ln>
        </p:spPr>
      </p:pic>
      <p:sp>
        <p:nvSpPr>
          <p:cNvPr id="712" name="Google Shape;712;g2024c854122_4_401"/>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002D5B"/>
                </a:solidFill>
                <a:latin typeface="Permanent Marker"/>
                <a:ea typeface="Permanent Marker"/>
                <a:cs typeface="Permanent Marker"/>
                <a:sym typeface="Permanent Marker"/>
              </a:rPr>
              <a:t>MONITORING STUDENT PROGRESS</a:t>
            </a:r>
            <a:endParaRPr sz="4000">
              <a:solidFill>
                <a:srgbClr val="002D5B"/>
              </a:solidFill>
              <a:latin typeface="Permanent Marker"/>
              <a:ea typeface="Permanent Marker"/>
              <a:cs typeface="Permanent Marker"/>
              <a:sym typeface="Permanent Mark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024c854122_4_413"/>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718" name="Google Shape;718;g2024c854122_4_413"/>
          <p:cNvSpPr/>
          <p:nvPr/>
        </p:nvSpPr>
        <p:spPr>
          <a:xfrm>
            <a:off x="0" y="2057400"/>
            <a:ext cx="91440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Develop Growth Mindset with faculty and students.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Create Growth Mindset classrooms.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Identify the leaders in the class &amp; empower them to help others.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Encourage study groups/sessions. Teams of student learners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Use Zoom Breakout rooms.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Build strong relationships with open communication.</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Monitor students progress.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Celebrate a piece of student’s work and success.</a:t>
            </a:r>
            <a:endParaRPr sz="2750">
              <a:solidFill>
                <a:schemeClr val="lt1"/>
              </a:solidFill>
              <a:latin typeface="Calibri"/>
              <a:ea typeface="Calibri"/>
              <a:cs typeface="Calibri"/>
              <a:sym typeface="Calibri"/>
            </a:endParaRPr>
          </a:p>
          <a:p>
            <a:pPr marL="457200" lvl="0" indent="-403225" algn="l" rtl="0">
              <a:spcBef>
                <a:spcPts val="0"/>
              </a:spcBef>
              <a:spcAft>
                <a:spcPts val="0"/>
              </a:spcAft>
              <a:buClr>
                <a:schemeClr val="lt1"/>
              </a:buClr>
              <a:buSzPts val="2750"/>
              <a:buFont typeface="Calibri"/>
              <a:buChar char="●"/>
            </a:pPr>
            <a:r>
              <a:rPr lang="en-US" sz="2750">
                <a:solidFill>
                  <a:schemeClr val="lt1"/>
                </a:solidFill>
                <a:latin typeface="Calibri"/>
                <a:ea typeface="Calibri"/>
                <a:cs typeface="Calibri"/>
                <a:sym typeface="Calibri"/>
              </a:rPr>
              <a:t>Pacing/Expectations -- emphasize often!</a:t>
            </a:r>
            <a:endParaRPr sz="2750">
              <a:solidFill>
                <a:schemeClr val="lt1"/>
              </a:solidFill>
              <a:latin typeface="Calibri"/>
              <a:ea typeface="Calibri"/>
              <a:cs typeface="Calibri"/>
              <a:sym typeface="Calibri"/>
            </a:endParaRPr>
          </a:p>
          <a:p>
            <a:pPr marL="0" lvl="0" indent="0" algn="l" rtl="0">
              <a:spcBef>
                <a:spcPts val="640"/>
              </a:spcBef>
              <a:spcAft>
                <a:spcPts val="0"/>
              </a:spcAft>
              <a:buNone/>
            </a:pPr>
            <a:endParaRPr sz="2900">
              <a:solidFill>
                <a:schemeClr val="lt1"/>
              </a:solidFill>
              <a:latin typeface="Libre Franklin"/>
              <a:ea typeface="Libre Franklin"/>
              <a:cs typeface="Libre Franklin"/>
              <a:sym typeface="Libre Franklin"/>
            </a:endParaRPr>
          </a:p>
        </p:txBody>
      </p:sp>
      <p:sp>
        <p:nvSpPr>
          <p:cNvPr id="719" name="Google Shape;719;g2024c854122_4_413"/>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002D5B"/>
                </a:solidFill>
                <a:latin typeface="Permanent Marker"/>
                <a:ea typeface="Permanent Marker"/>
                <a:cs typeface="Permanent Marker"/>
                <a:sym typeface="Permanent Marker"/>
              </a:rPr>
              <a:t>STRATEGIES</a:t>
            </a:r>
            <a:endParaRPr sz="4000">
              <a:solidFill>
                <a:srgbClr val="002D5B"/>
              </a:solidFill>
              <a:latin typeface="Permanent Marker"/>
              <a:ea typeface="Permanent Marker"/>
              <a:cs typeface="Permanent Marker"/>
              <a:sym typeface="Permanent Mark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024c854122_4_406"/>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725" name="Google Shape;725;g2024c854122_4_406"/>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726" name="Google Shape;726;g2024c854122_4_406"/>
          <p:cNvSpPr>
            <a:spLocks noGrp="1"/>
          </p:cNvSpPr>
          <p:nvPr>
            <p:ph type="dt" idx="10"/>
          </p:nvPr>
        </p:nvSpPr>
        <p:spPr>
          <a:xfrm>
            <a:off x="125" y="2057400"/>
            <a:ext cx="9144000" cy="4800600"/>
          </a:xfrm>
          <a:prstGeom prst="rect">
            <a:avLst/>
          </a:prstGeom>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Appreciate the positive assessment experience, regardless of the outcome.</a:t>
            </a:r>
            <a:endParaRPr sz="2800">
              <a:solidFill>
                <a:schemeClr val="lt1"/>
              </a:solidFill>
              <a:latin typeface="Calibri"/>
              <a:ea typeface="Calibri"/>
              <a:cs typeface="Calibri"/>
              <a:sym typeface="Calibri"/>
            </a:endParaRPr>
          </a:p>
          <a:p>
            <a:pPr marL="457200" lvl="0" indent="-406400" algn="l" rtl="0">
              <a:lnSpc>
                <a:spcPct val="10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Feel validated and supported.</a:t>
            </a:r>
            <a:endParaRPr sz="2800">
              <a:solidFill>
                <a:schemeClr val="lt1"/>
              </a:solidFill>
              <a:latin typeface="Calibri"/>
              <a:ea typeface="Calibri"/>
              <a:cs typeface="Calibri"/>
              <a:sym typeface="Calibri"/>
            </a:endParaRPr>
          </a:p>
          <a:p>
            <a:pPr marL="457200" lvl="0" indent="-406400" algn="l" rtl="0">
              <a:lnSpc>
                <a:spcPct val="10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Regard the College Transition Center as a place to come for help.</a:t>
            </a:r>
            <a:endParaRPr sz="2800">
              <a:solidFill>
                <a:schemeClr val="lt1"/>
              </a:solidFill>
              <a:latin typeface="Calibri"/>
              <a:ea typeface="Calibri"/>
              <a:cs typeface="Calibri"/>
              <a:sym typeface="Calibri"/>
            </a:endParaRPr>
          </a:p>
          <a:p>
            <a:pPr marL="0" lvl="0" indent="0" algn="l" rtl="0">
              <a:lnSpc>
                <a:spcPct val="100000"/>
              </a:lnSpc>
              <a:spcBef>
                <a:spcPts val="0"/>
              </a:spcBef>
              <a:spcAft>
                <a:spcPts val="0"/>
              </a:spcAft>
              <a:buNone/>
            </a:pPr>
            <a:endParaRPr sz="2900" b="1">
              <a:latin typeface="Calibri"/>
              <a:ea typeface="Calibri"/>
              <a:cs typeface="Calibri"/>
              <a:sym typeface="Calibri"/>
            </a:endParaRPr>
          </a:p>
        </p:txBody>
      </p:sp>
      <p:sp>
        <p:nvSpPr>
          <p:cNvPr id="727" name="Google Shape;727;g2024c854122_4_406"/>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002D5B"/>
                </a:solidFill>
                <a:latin typeface="Permanent Marker"/>
                <a:ea typeface="Permanent Marker"/>
                <a:cs typeface="Permanent Marker"/>
                <a:sym typeface="Permanent Marker"/>
              </a:rPr>
              <a:t>STUDENT’S PERSPECTIVE</a:t>
            </a:r>
            <a:endParaRPr sz="4000">
              <a:solidFill>
                <a:srgbClr val="002D5B"/>
              </a:solidFill>
              <a:latin typeface="Permanent Marker"/>
              <a:ea typeface="Permanent Marker"/>
              <a:cs typeface="Permanent Marker"/>
              <a:sym typeface="Permanent Mark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g2024c854122_4_419"/>
          <p:cNvPicPr preferRelativeResize="0"/>
          <p:nvPr/>
        </p:nvPicPr>
        <p:blipFill>
          <a:blip r:embed="rId3">
            <a:alphaModFix amt="99000"/>
          </a:blip>
          <a:stretch>
            <a:fillRect/>
          </a:stretch>
        </p:blipFill>
        <p:spPr>
          <a:xfrm>
            <a:off x="3475613" y="2353975"/>
            <a:ext cx="2192775" cy="3915675"/>
          </a:xfrm>
          <a:prstGeom prst="rect">
            <a:avLst/>
          </a:prstGeom>
          <a:noFill/>
          <a:ln>
            <a:noFill/>
          </a:ln>
        </p:spPr>
      </p:pic>
      <p:sp>
        <p:nvSpPr>
          <p:cNvPr id="733" name="Google Shape;733;g2024c854122_4_419"/>
          <p:cNvSpPr txBox="1"/>
          <p:nvPr/>
        </p:nvSpPr>
        <p:spPr>
          <a:xfrm>
            <a:off x="0" y="1143000"/>
            <a:ext cx="9144000" cy="9144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002D5B"/>
                </a:solidFill>
                <a:latin typeface="Permanent Marker"/>
                <a:ea typeface="Permanent Marker"/>
                <a:cs typeface="Permanent Marker"/>
                <a:sym typeface="Permanent Marker"/>
              </a:rPr>
              <a:t>QUESTIONS</a:t>
            </a:r>
            <a:endParaRPr sz="4000">
              <a:solidFill>
                <a:srgbClr val="002D5B"/>
              </a:solidFill>
              <a:latin typeface="Permanent Marker"/>
              <a:ea typeface="Permanent Marker"/>
              <a:cs typeface="Permanent Marker"/>
              <a:sym typeface="Permanent Mark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2024c854122_4_424"/>
          <p:cNvSpPr txBox="1"/>
          <p:nvPr/>
        </p:nvSpPr>
        <p:spPr>
          <a:xfrm>
            <a:off x="0" y="1417325"/>
            <a:ext cx="4446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Jody Lawrence, M.S.Ed</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Dean, Academic Support</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jody_lawrence@davidsondavie.edu</a:t>
            </a:r>
            <a:endParaRPr sz="1800" b="1">
              <a:solidFill>
                <a:schemeClr val="lt1"/>
              </a:solidFill>
              <a:latin typeface="Source Sans Pro"/>
              <a:ea typeface="Source Sans Pro"/>
              <a:cs typeface="Source Sans Pro"/>
              <a:sym typeface="Source Sans Pro"/>
            </a:endParaRPr>
          </a:p>
        </p:txBody>
      </p:sp>
      <p:sp>
        <p:nvSpPr>
          <p:cNvPr id="739" name="Google Shape;739;g2024c854122_4_424"/>
          <p:cNvSpPr txBox="1"/>
          <p:nvPr/>
        </p:nvSpPr>
        <p:spPr>
          <a:xfrm>
            <a:off x="4886700" y="1335765"/>
            <a:ext cx="418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Londa Pickett, M.S.Ed</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Director, College Transition Center</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londa_pickett@davidsondavie.edu</a:t>
            </a:r>
            <a:endParaRPr sz="1800" b="1">
              <a:solidFill>
                <a:schemeClr val="lt1"/>
              </a:solidFill>
              <a:latin typeface="Calibri"/>
              <a:ea typeface="Calibri"/>
              <a:cs typeface="Calibri"/>
              <a:sym typeface="Calibri"/>
            </a:endParaRPr>
          </a:p>
        </p:txBody>
      </p:sp>
      <p:sp>
        <p:nvSpPr>
          <p:cNvPr id="740" name="Google Shape;740;g2024c854122_4_424"/>
          <p:cNvSpPr txBox="1"/>
          <p:nvPr/>
        </p:nvSpPr>
        <p:spPr>
          <a:xfrm>
            <a:off x="0" y="2942325"/>
            <a:ext cx="4446000" cy="12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Lisa Kraft, M.A.Ed</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Director, College and Career Readiness</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lisa_kraft@davidsondavie.edu</a:t>
            </a:r>
            <a:endParaRPr sz="1800" b="1">
              <a:solidFill>
                <a:schemeClr val="lt1"/>
              </a:solidFill>
              <a:latin typeface="Calibri"/>
              <a:ea typeface="Calibri"/>
              <a:cs typeface="Calibri"/>
              <a:sym typeface="Calibri"/>
            </a:endParaRPr>
          </a:p>
        </p:txBody>
      </p:sp>
      <p:sp>
        <p:nvSpPr>
          <p:cNvPr id="741" name="Google Shape;741;g2024c854122_4_424"/>
          <p:cNvSpPr txBox="1"/>
          <p:nvPr/>
        </p:nvSpPr>
        <p:spPr>
          <a:xfrm>
            <a:off x="0" y="4570725"/>
            <a:ext cx="44460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Sterling Charles, B.S.</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Lead Transition Math Faculty/</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Instructional Staff</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sterling_charles@davidsondavie.edu</a:t>
            </a:r>
            <a:endParaRPr sz="1800" b="1">
              <a:solidFill>
                <a:schemeClr val="lt1"/>
              </a:solidFill>
              <a:latin typeface="Calibri"/>
              <a:ea typeface="Calibri"/>
              <a:cs typeface="Calibri"/>
              <a:sym typeface="Calibri"/>
            </a:endParaRPr>
          </a:p>
        </p:txBody>
      </p:sp>
      <p:sp>
        <p:nvSpPr>
          <p:cNvPr id="742" name="Google Shape;742;g2024c854122_4_424"/>
          <p:cNvSpPr txBox="1"/>
          <p:nvPr/>
        </p:nvSpPr>
        <p:spPr>
          <a:xfrm>
            <a:off x="4446005" y="4570715"/>
            <a:ext cx="4629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Courtney Wilson</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Online Instructor</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courtney_wilson@davidsondavie.edu</a:t>
            </a:r>
            <a:endParaRPr sz="1800" b="1">
              <a:solidFill>
                <a:schemeClr val="lt1"/>
              </a:solidFill>
              <a:latin typeface="Calibri"/>
              <a:ea typeface="Calibri"/>
              <a:cs typeface="Calibri"/>
              <a:sym typeface="Calibri"/>
            </a:endParaRPr>
          </a:p>
        </p:txBody>
      </p:sp>
      <p:sp>
        <p:nvSpPr>
          <p:cNvPr id="743" name="Google Shape;743;g2024c854122_4_424"/>
          <p:cNvSpPr txBox="1"/>
          <p:nvPr/>
        </p:nvSpPr>
        <p:spPr>
          <a:xfrm>
            <a:off x="4446005" y="2918703"/>
            <a:ext cx="4629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latin typeface="Calibri"/>
                <a:ea typeface="Calibri"/>
                <a:cs typeface="Calibri"/>
                <a:sym typeface="Calibri"/>
              </a:rPr>
              <a:t>Jill Storey</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Director, College and Career Readiness</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Davidson-Davie Community College</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US" sz="1800" b="1">
                <a:solidFill>
                  <a:schemeClr val="lt1"/>
                </a:solidFill>
                <a:latin typeface="Calibri"/>
                <a:ea typeface="Calibri"/>
                <a:cs typeface="Calibri"/>
                <a:sym typeface="Calibri"/>
              </a:rPr>
              <a:t>jill_storey@davidsondavie.edu</a:t>
            </a:r>
            <a:endParaRPr sz="1800" b="1">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1fcc9865773_0_253"/>
          <p:cNvSpPr txBox="1">
            <a:spLocks noGrp="1"/>
          </p:cNvSpPr>
          <p:nvPr>
            <p:ph type="ctrTitle"/>
          </p:nvPr>
        </p:nvSpPr>
        <p:spPr>
          <a:xfrm>
            <a:off x="1070150" y="1001667"/>
            <a:ext cx="7320300" cy="3214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Arial"/>
              <a:buNone/>
            </a:pPr>
            <a:endParaRPr sz="4300">
              <a:solidFill>
                <a:srgbClr val="FFFFFF"/>
              </a:solidFill>
              <a:latin typeface="Arial"/>
              <a:ea typeface="Arial"/>
              <a:cs typeface="Arial"/>
              <a:sym typeface="Arial"/>
            </a:endParaRPr>
          </a:p>
          <a:p>
            <a:pPr marL="0" lvl="0" indent="0" algn="ctr" rtl="0">
              <a:lnSpc>
                <a:spcPct val="100000"/>
              </a:lnSpc>
              <a:spcBef>
                <a:spcPts val="0"/>
              </a:spcBef>
              <a:spcAft>
                <a:spcPts val="0"/>
              </a:spcAft>
              <a:buClr>
                <a:schemeClr val="lt1"/>
              </a:buClr>
              <a:buSzPts val="4000"/>
              <a:buFont typeface="Arial"/>
              <a:buNone/>
            </a:pPr>
            <a:r>
              <a:rPr lang="en-US" sz="4300">
                <a:latin typeface="Arial"/>
                <a:ea typeface="Arial"/>
                <a:cs typeface="Arial"/>
                <a:sym typeface="Arial"/>
              </a:rPr>
              <a:t>Application Steps to Enroll</a:t>
            </a:r>
            <a:endParaRPr sz="20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fcc9865773_0_257"/>
          <p:cNvSpPr txBox="1">
            <a:spLocks noGrp="1"/>
          </p:cNvSpPr>
          <p:nvPr>
            <p:ph type="title"/>
          </p:nvPr>
        </p:nvSpPr>
        <p:spPr>
          <a:xfrm>
            <a:off x="3404875" y="28950"/>
            <a:ext cx="5739000" cy="123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B4519"/>
              </a:buClr>
              <a:buSzPts val="3200"/>
              <a:buFont typeface="Arial"/>
              <a:buNone/>
            </a:pPr>
            <a:r>
              <a:rPr lang="en-US" sz="3200">
                <a:solidFill>
                  <a:srgbClr val="FFFFFF"/>
                </a:solidFill>
                <a:latin typeface="Libre Franklin"/>
                <a:ea typeface="Libre Franklin"/>
                <a:cs typeface="Libre Franklin"/>
                <a:sym typeface="Libre Franklin"/>
              </a:rPr>
              <a:t>Your Next Steps</a:t>
            </a:r>
            <a:endParaRPr>
              <a:solidFill>
                <a:srgbClr val="FFFFFF"/>
              </a:solidFill>
            </a:endParaRPr>
          </a:p>
        </p:txBody>
      </p:sp>
      <p:sp>
        <p:nvSpPr>
          <p:cNvPr id="754" name="Google Shape;754;g1fcc9865773_0_257"/>
          <p:cNvSpPr txBox="1">
            <a:spLocks noGrp="1"/>
          </p:cNvSpPr>
          <p:nvPr>
            <p:ph type="body" idx="1"/>
          </p:nvPr>
        </p:nvSpPr>
        <p:spPr>
          <a:xfrm>
            <a:off x="628650" y="1873624"/>
            <a:ext cx="7886700" cy="4787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endParaRPr sz="2400">
              <a:latin typeface="Libre Franklin"/>
              <a:ea typeface="Libre Franklin"/>
              <a:cs typeface="Libre Franklin"/>
              <a:sym typeface="Libre Franklin"/>
            </a:endParaRPr>
          </a:p>
        </p:txBody>
      </p:sp>
      <p:sp>
        <p:nvSpPr>
          <p:cNvPr id="755" name="Google Shape;755;g1fcc9865773_0_257"/>
          <p:cNvSpPr txBox="1"/>
          <p:nvPr/>
        </p:nvSpPr>
        <p:spPr>
          <a:xfrm>
            <a:off x="0" y="1291788"/>
            <a:ext cx="9495600" cy="5541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chemeClr val="dk2"/>
                </a:solidFill>
                <a:latin typeface="Libre Franklin"/>
                <a:ea typeface="Libre Franklin"/>
                <a:cs typeface="Libre Franklin"/>
                <a:sym typeface="Libre Franklin"/>
              </a:rPr>
              <a:t>https://www.davidsondavie.edu/admissions/how-to-apply</a:t>
            </a:r>
            <a:endParaRPr sz="1400" b="0" i="0" u="none" strike="noStrike" cap="none">
              <a:solidFill>
                <a:schemeClr val="dk2"/>
              </a:solidFill>
              <a:latin typeface="Source Sans Pro"/>
              <a:ea typeface="Source Sans Pro"/>
              <a:cs typeface="Source Sans Pro"/>
              <a:sym typeface="Source Sans Pro"/>
            </a:endParaRPr>
          </a:p>
        </p:txBody>
      </p:sp>
      <p:pic>
        <p:nvPicPr>
          <p:cNvPr id="756" name="Google Shape;756;g1fcc9865773_0_257"/>
          <p:cNvPicPr preferRelativeResize="0"/>
          <p:nvPr/>
        </p:nvPicPr>
        <p:blipFill>
          <a:blip r:embed="rId3">
            <a:alphaModFix/>
          </a:blip>
          <a:stretch>
            <a:fillRect/>
          </a:stretch>
        </p:blipFill>
        <p:spPr>
          <a:xfrm>
            <a:off x="0" y="1202881"/>
            <a:ext cx="9144000" cy="5908139"/>
          </a:xfrm>
          <a:prstGeom prst="rect">
            <a:avLst/>
          </a:prstGeom>
          <a:noFill/>
          <a:ln>
            <a:noFill/>
          </a:ln>
        </p:spPr>
      </p:pic>
      <p:sp>
        <p:nvSpPr>
          <p:cNvPr id="757" name="Google Shape;757;g1fcc9865773_0_257"/>
          <p:cNvSpPr txBox="1"/>
          <p:nvPr/>
        </p:nvSpPr>
        <p:spPr>
          <a:xfrm>
            <a:off x="5584575" y="2623775"/>
            <a:ext cx="3196200" cy="450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00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Complete Residency Determination Services</a:t>
            </a:r>
            <a:endParaRPr sz="1800">
              <a:solidFill>
                <a:schemeClr val="accent1"/>
              </a:solidFill>
              <a:latin typeface="Libre Franklin"/>
              <a:ea typeface="Libre Franklin"/>
              <a:cs typeface="Libre Franklin"/>
              <a:sym typeface="Libre Franklin"/>
            </a:endParaRPr>
          </a:p>
          <a:p>
            <a:pPr marL="457200" lvl="0" indent="-342900" algn="l" rtl="0">
              <a:lnSpc>
                <a:spcPct val="115000"/>
              </a:lnSpc>
              <a:spcBef>
                <a:spcPts val="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Complete Online Application</a:t>
            </a:r>
            <a:endParaRPr sz="800">
              <a:solidFill>
                <a:schemeClr val="accent1"/>
              </a:solidFill>
            </a:endParaRPr>
          </a:p>
          <a:p>
            <a:pPr marL="457200" lvl="0" indent="-342900" algn="l" rtl="0">
              <a:lnSpc>
                <a:spcPct val="115000"/>
              </a:lnSpc>
              <a:spcBef>
                <a:spcPts val="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Submit the FAFSA</a:t>
            </a:r>
            <a:endParaRPr sz="2200">
              <a:solidFill>
                <a:schemeClr val="accent1"/>
              </a:solidFill>
              <a:latin typeface="Libre Franklin"/>
              <a:ea typeface="Libre Franklin"/>
              <a:cs typeface="Libre Franklin"/>
              <a:sym typeface="Libre Franklin"/>
            </a:endParaRPr>
          </a:p>
          <a:p>
            <a:pPr marL="457200" lvl="0" indent="-342900" algn="l" rtl="0">
              <a:lnSpc>
                <a:spcPct val="115000"/>
              </a:lnSpc>
              <a:spcBef>
                <a:spcPts val="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 Request Transcripts</a:t>
            </a:r>
            <a:endParaRPr sz="800">
              <a:solidFill>
                <a:schemeClr val="accent1"/>
              </a:solidFill>
            </a:endParaRPr>
          </a:p>
          <a:p>
            <a:pPr marL="457200" lvl="0" indent="-342900" algn="l" rtl="0">
              <a:lnSpc>
                <a:spcPct val="115000"/>
              </a:lnSpc>
              <a:spcBef>
                <a:spcPts val="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Activate your Stormtrac &amp; Student Email</a:t>
            </a:r>
            <a:endParaRPr sz="1800">
              <a:solidFill>
                <a:schemeClr val="accent1"/>
              </a:solidFill>
              <a:latin typeface="Libre Franklin"/>
              <a:ea typeface="Libre Franklin"/>
              <a:cs typeface="Libre Franklin"/>
              <a:sym typeface="Libre Franklin"/>
            </a:endParaRPr>
          </a:p>
          <a:p>
            <a:pPr marL="457200" lvl="0" indent="-342900" algn="l" rtl="0">
              <a:lnSpc>
                <a:spcPct val="115000"/>
              </a:lnSpc>
              <a:spcBef>
                <a:spcPts val="0"/>
              </a:spcBef>
              <a:spcAft>
                <a:spcPts val="0"/>
              </a:spcAft>
              <a:buClr>
                <a:schemeClr val="accent1"/>
              </a:buClr>
              <a:buSzPts val="1800"/>
              <a:buFont typeface="Libre Franklin"/>
              <a:buAutoNum type="arabicPeriod"/>
            </a:pPr>
            <a:r>
              <a:rPr lang="en-US" sz="1800">
                <a:solidFill>
                  <a:schemeClr val="accent1"/>
                </a:solidFill>
                <a:latin typeface="Libre Franklin"/>
                <a:ea typeface="Libre Franklin"/>
                <a:cs typeface="Libre Franklin"/>
                <a:sym typeface="Libre Franklin"/>
              </a:rPr>
              <a:t>Attend Orientation &amp; Meet with Advising</a:t>
            </a:r>
            <a:endParaRPr sz="1800">
              <a:solidFill>
                <a:schemeClr val="accent1"/>
              </a:solidFill>
              <a:latin typeface="Libre Franklin"/>
              <a:ea typeface="Libre Franklin"/>
              <a:cs typeface="Libre Franklin"/>
              <a:sym typeface="Libre Franklin"/>
            </a:endParaRPr>
          </a:p>
          <a:p>
            <a:pPr marL="457200" lvl="0" indent="0" algn="l" rtl="0">
              <a:lnSpc>
                <a:spcPct val="115000"/>
              </a:lnSpc>
              <a:spcBef>
                <a:spcPts val="1000"/>
              </a:spcBef>
              <a:spcAft>
                <a:spcPts val="0"/>
              </a:spcAft>
              <a:buNone/>
            </a:pPr>
            <a:endParaRPr sz="1800">
              <a:solidFill>
                <a:schemeClr val="accent1"/>
              </a:solidFill>
              <a:latin typeface="Libre Franklin"/>
              <a:ea typeface="Libre Franklin"/>
              <a:cs typeface="Libre Franklin"/>
              <a:sym typeface="Libre Franklin"/>
            </a:endParaRPr>
          </a:p>
          <a:p>
            <a:pPr marL="457200" lvl="0" indent="0" algn="l" rtl="0">
              <a:lnSpc>
                <a:spcPct val="115000"/>
              </a:lnSpc>
              <a:spcBef>
                <a:spcPts val="1000"/>
              </a:spcBef>
              <a:spcAft>
                <a:spcPts val="0"/>
              </a:spcAft>
              <a:buNone/>
            </a:pPr>
            <a:r>
              <a:rPr lang="en-US" sz="2000">
                <a:solidFill>
                  <a:schemeClr val="dk1"/>
                </a:solidFill>
                <a:latin typeface="Libre Franklin"/>
                <a:ea typeface="Libre Franklin"/>
                <a:cs typeface="Libre Franklin"/>
                <a:sym typeface="Libre Franklin"/>
              </a:rPr>
              <a:t>Start at DDCC!</a:t>
            </a:r>
            <a:endParaRPr sz="20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300">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4">
                                            <p:txEl>
                                              <p:pRg st="0" end="0"/>
                                            </p:txEl>
                                          </p:spTgt>
                                        </p:tgtEl>
                                        <p:attrNameLst>
                                          <p:attrName>style.visibility</p:attrName>
                                        </p:attrNameLst>
                                      </p:cBhvr>
                                      <p:to>
                                        <p:strVal val="visible"/>
                                      </p:to>
                                    </p:set>
                                    <p:anim calcmode="lin" valueType="num">
                                      <p:cBhvr additive="base">
                                        <p:cTn id="7" dur="1000"/>
                                        <p:tgtEl>
                                          <p:spTgt spid="754">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1fcc9865773_0_263"/>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457200" lvl="0" indent="-431800" algn="ctr" rtl="0">
              <a:lnSpc>
                <a:spcPct val="90000"/>
              </a:lnSpc>
              <a:spcBef>
                <a:spcPts val="0"/>
              </a:spcBef>
              <a:spcAft>
                <a:spcPts val="0"/>
              </a:spcAft>
              <a:buSzPts val="3200"/>
              <a:buFont typeface="Libre Franklin"/>
              <a:buAutoNum type="arabicPeriod"/>
            </a:pPr>
            <a:r>
              <a:rPr lang="en-US" sz="3200" b="1">
                <a:latin typeface="Libre Franklin"/>
                <a:ea typeface="Libre Franklin"/>
                <a:cs typeface="Libre Franklin"/>
                <a:sym typeface="Libre Franklin"/>
              </a:rPr>
              <a:t>Complete RDS</a:t>
            </a:r>
            <a:endParaRPr/>
          </a:p>
        </p:txBody>
      </p:sp>
      <p:pic>
        <p:nvPicPr>
          <p:cNvPr id="764" name="Google Shape;764;g1fcc9865773_0_263"/>
          <p:cNvPicPr preferRelativeResize="0"/>
          <p:nvPr/>
        </p:nvPicPr>
        <p:blipFill rotWithShape="1">
          <a:blip r:embed="rId3">
            <a:alphaModFix/>
          </a:blip>
          <a:srcRect/>
          <a:stretch/>
        </p:blipFill>
        <p:spPr>
          <a:xfrm>
            <a:off x="4913400" y="1464517"/>
            <a:ext cx="4141500" cy="3313200"/>
          </a:xfrm>
          <a:prstGeom prst="rect">
            <a:avLst/>
          </a:prstGeom>
          <a:noFill/>
          <a:ln>
            <a:noFill/>
          </a:ln>
        </p:spPr>
      </p:pic>
      <p:sp>
        <p:nvSpPr>
          <p:cNvPr id="765" name="Google Shape;765;g1fcc9865773_0_263"/>
          <p:cNvSpPr txBox="1"/>
          <p:nvPr/>
        </p:nvSpPr>
        <p:spPr>
          <a:xfrm>
            <a:off x="193175" y="1464533"/>
            <a:ext cx="46599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Arial"/>
                <a:ea typeface="Arial"/>
                <a:cs typeface="Arial"/>
                <a:sym typeface="Arial"/>
              </a:rPr>
              <a:t>Residency Determination Services </a:t>
            </a:r>
            <a:r>
              <a:rPr lang="en-US" sz="2000" b="1" i="0" u="sng" strike="noStrike" cap="none">
                <a:solidFill>
                  <a:schemeClr val="accent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www.ncresidency.org</a:t>
            </a:r>
            <a:endParaRPr sz="2000" b="1">
              <a:solidFill>
                <a:schemeClr val="accent1"/>
              </a:solidFill>
            </a:endParaRPr>
          </a:p>
          <a:p>
            <a:pPr marL="0" marR="0" lvl="0" indent="0" algn="l" rtl="0">
              <a:lnSpc>
                <a:spcPct val="100000"/>
              </a:lnSpc>
              <a:spcBef>
                <a:spcPts val="0"/>
              </a:spcBef>
              <a:spcAft>
                <a:spcPts val="0"/>
              </a:spcAft>
              <a:buClr>
                <a:srgbClr val="000000"/>
              </a:buClr>
              <a:buSzPts val="2000"/>
              <a:buFont typeface="Arial"/>
              <a:buNone/>
            </a:pPr>
            <a:endParaRPr sz="2000" b="1">
              <a:solidFill>
                <a:schemeClr val="accent1"/>
              </a:solidFil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highlight>
                  <a:schemeClr val="lt1"/>
                </a:highlight>
                <a:latin typeface="Arial"/>
                <a:ea typeface="Arial"/>
                <a:cs typeface="Arial"/>
                <a:sym typeface="Arial"/>
              </a:rPr>
              <a:t>In-state or Out-of-state</a:t>
            </a:r>
            <a:endParaRPr sz="1900" b="0" i="0" u="none" strike="noStrike" cap="none">
              <a:solidFill>
                <a:schemeClr val="dk1"/>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highlight>
                  <a:schemeClr val="lt1"/>
                </a:highlight>
                <a:latin typeface="Arial"/>
                <a:ea typeface="Arial"/>
                <a:cs typeface="Arial"/>
                <a:sym typeface="Arial"/>
              </a:rPr>
              <a:t>Residency Certification Number (RCN)</a:t>
            </a:r>
            <a:endParaRPr sz="1900" b="0" i="0" u="none" strike="noStrike" cap="none">
              <a:solidFill>
                <a:schemeClr val="dk1"/>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highlight>
                  <a:schemeClr val="lt1"/>
                </a:highlight>
                <a:latin typeface="Arial"/>
                <a:ea typeface="Arial"/>
                <a:cs typeface="Arial"/>
                <a:sym typeface="Arial"/>
              </a:rPr>
              <a:t>Students have </a:t>
            </a:r>
            <a:r>
              <a:rPr lang="en-US" sz="1900" b="1" i="0" u="sng" strike="noStrike" cap="none">
                <a:solidFill>
                  <a:schemeClr val="dk1"/>
                </a:solidFill>
                <a:highlight>
                  <a:schemeClr val="lt1"/>
                </a:highlight>
                <a:latin typeface="Arial"/>
                <a:ea typeface="Arial"/>
                <a:cs typeface="Arial"/>
                <a:sym typeface="Arial"/>
              </a:rPr>
              <a:t>25 calendar days</a:t>
            </a:r>
            <a:r>
              <a:rPr lang="en-US" sz="1900" b="0" i="0" u="none" strike="noStrike" cap="none">
                <a:solidFill>
                  <a:schemeClr val="dk1"/>
                </a:solidFill>
                <a:highlight>
                  <a:schemeClr val="lt1"/>
                </a:highlight>
                <a:latin typeface="Arial"/>
                <a:ea typeface="Arial"/>
                <a:cs typeface="Arial"/>
                <a:sym typeface="Arial"/>
              </a:rPr>
              <a:t> to complete the online residency.</a:t>
            </a:r>
            <a:endParaRPr sz="1900" b="0" i="0" u="none" strike="noStrike" cap="none">
              <a:solidFill>
                <a:schemeClr val="dk1"/>
              </a:solidFill>
              <a:highlight>
                <a:schemeClr val="lt1"/>
              </a:highlight>
              <a:latin typeface="Arial"/>
              <a:ea typeface="Arial"/>
              <a:cs typeface="Arial"/>
              <a:sym typeface="Arial"/>
            </a:endParaRPr>
          </a:p>
          <a:p>
            <a:pPr marL="91440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accent4"/>
              </a:solidFill>
              <a:highlight>
                <a:schemeClr val="lt1"/>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1fcc9865773_0_270"/>
          <p:cNvSpPr txBox="1">
            <a:spLocks noGrp="1"/>
          </p:cNvSpPr>
          <p:nvPr>
            <p:ph type="title"/>
          </p:nvPr>
        </p:nvSpPr>
        <p:spPr>
          <a:xfrm>
            <a:off x="3177900" y="391800"/>
            <a:ext cx="5966100" cy="71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Source Sans Pro"/>
              <a:buNone/>
            </a:pPr>
            <a:r>
              <a:rPr lang="en-US" sz="3200" b="1">
                <a:solidFill>
                  <a:srgbClr val="FFFFFF"/>
                </a:solidFill>
                <a:latin typeface="Libre Franklin"/>
                <a:ea typeface="Libre Franklin"/>
                <a:cs typeface="Libre Franklin"/>
                <a:sym typeface="Libre Franklin"/>
              </a:rPr>
              <a:t>2. Complete the application</a:t>
            </a:r>
            <a:endParaRPr b="1">
              <a:solidFill>
                <a:srgbClr val="FFFFFF"/>
              </a:solidFill>
            </a:endParaRPr>
          </a:p>
        </p:txBody>
      </p:sp>
      <p:sp>
        <p:nvSpPr>
          <p:cNvPr id="771" name="Google Shape;771;g1fcc9865773_0_270"/>
          <p:cNvSpPr txBox="1">
            <a:spLocks noGrp="1"/>
          </p:cNvSpPr>
          <p:nvPr>
            <p:ph type="body" idx="1"/>
          </p:nvPr>
        </p:nvSpPr>
        <p:spPr>
          <a:xfrm>
            <a:off x="317875" y="1408067"/>
            <a:ext cx="8401800" cy="5090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200">
                <a:solidFill>
                  <a:schemeClr val="dk1"/>
                </a:solidFill>
                <a:latin typeface="Libre Franklin"/>
                <a:ea typeface="Libre Franklin"/>
                <a:cs typeface="Libre Franklin"/>
                <a:sym typeface="Libre Franklin"/>
              </a:rPr>
              <a:t>Spring ’23, Summer ’23, and Fall ’23 </a:t>
            </a:r>
            <a:endParaRPr sz="22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solidFill>
                  <a:schemeClr val="dk1"/>
                </a:solidFill>
                <a:latin typeface="Libre Franklin"/>
                <a:ea typeface="Libre Franklin"/>
                <a:cs typeface="Libre Franklin"/>
                <a:sym typeface="Libre Franklin"/>
              </a:rPr>
              <a:t>applications are LIVE!</a:t>
            </a:r>
            <a:endParaRPr sz="22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Apply: </a:t>
            </a:r>
            <a:r>
              <a:rPr lang="en-US" sz="2200" u="sng">
                <a:solidFill>
                  <a:schemeClr val="hlink"/>
                </a:solidFill>
                <a:latin typeface="Libre Franklin"/>
                <a:ea typeface="Libre Franklin"/>
                <a:cs typeface="Libre Franklin"/>
                <a:sym typeface="Libre Franklin"/>
                <a:hlinkClick r:id="rId3"/>
              </a:rPr>
              <a:t>www.cfnc.org</a:t>
            </a:r>
            <a:endParaRPr sz="22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endParaRPr sz="22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endParaRPr sz="22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endParaRPr sz="2200">
              <a:latin typeface="Libre Franklin"/>
              <a:ea typeface="Libre Franklin"/>
              <a:cs typeface="Libre Franklin"/>
              <a:sym typeface="Libre Franklin"/>
            </a:endParaRPr>
          </a:p>
          <a:p>
            <a:pPr marL="0" lvl="0" indent="0" algn="l" rtl="0">
              <a:lnSpc>
                <a:spcPct val="115000"/>
              </a:lnSpc>
              <a:spcBef>
                <a:spcPts val="0"/>
              </a:spcBef>
              <a:spcAft>
                <a:spcPts val="0"/>
              </a:spcAft>
              <a:buSzPts val="1800"/>
              <a:buNone/>
            </a:pPr>
            <a:r>
              <a:rPr lang="en-US" sz="2200">
                <a:solidFill>
                  <a:schemeClr val="dk1"/>
                </a:solidFill>
                <a:latin typeface="Libre Franklin"/>
                <a:ea typeface="Libre Franklin"/>
                <a:cs typeface="Libre Franklin"/>
                <a:sym typeface="Libre Franklin"/>
              </a:rPr>
              <a:t>Special criteria competitive programs:</a:t>
            </a:r>
            <a:endParaRPr sz="220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SzPts val="1800"/>
              <a:buNone/>
            </a:pPr>
            <a:r>
              <a:rPr lang="en-US" sz="2200">
                <a:latin typeface="Libre Franklin"/>
                <a:ea typeface="Libre Franklin"/>
                <a:cs typeface="Libre Franklin"/>
                <a:sym typeface="Libre Franklin"/>
              </a:rPr>
              <a:t>	</a:t>
            </a:r>
            <a:r>
              <a:rPr lang="en-US" sz="2000">
                <a:latin typeface="Libre Franklin"/>
                <a:ea typeface="Libre Franklin"/>
                <a:cs typeface="Libre Franklin"/>
                <a:sym typeface="Libre Franklin"/>
              </a:rPr>
              <a:t>Nursing Programs (deadlines 1/27 &amp; 2/24)</a:t>
            </a:r>
            <a:endParaRPr sz="2000">
              <a:latin typeface="Libre Franklin"/>
              <a:ea typeface="Libre Franklin"/>
              <a:cs typeface="Libre Franklin"/>
              <a:sym typeface="Libre Franklin"/>
            </a:endParaRPr>
          </a:p>
          <a:p>
            <a:pPr marL="0" lvl="0" indent="0" algn="l" rtl="0">
              <a:lnSpc>
                <a:spcPct val="115000"/>
              </a:lnSpc>
              <a:spcBef>
                <a:spcPts val="0"/>
              </a:spcBef>
              <a:spcAft>
                <a:spcPts val="0"/>
              </a:spcAft>
              <a:buSzPts val="1800"/>
              <a:buNone/>
            </a:pPr>
            <a:r>
              <a:rPr lang="en-US" sz="2000">
                <a:latin typeface="Libre Franklin"/>
                <a:ea typeface="Libre Franklin"/>
                <a:cs typeface="Libre Franklin"/>
                <a:sym typeface="Libre Franklin"/>
              </a:rPr>
              <a:t>	Dental Assisting (deadline 4/3)</a:t>
            </a:r>
            <a:endParaRPr sz="2000">
              <a:latin typeface="Libre Franklin"/>
              <a:ea typeface="Libre Franklin"/>
              <a:cs typeface="Libre Franklin"/>
              <a:sym typeface="Libre Franklin"/>
            </a:endParaRPr>
          </a:p>
          <a:p>
            <a:pPr marL="0" lvl="0" indent="0" algn="l" rtl="0">
              <a:lnSpc>
                <a:spcPct val="115000"/>
              </a:lnSpc>
              <a:spcBef>
                <a:spcPts val="0"/>
              </a:spcBef>
              <a:spcAft>
                <a:spcPts val="0"/>
              </a:spcAft>
              <a:buSzPts val="1800"/>
              <a:buNone/>
            </a:pPr>
            <a:r>
              <a:rPr lang="en-US" sz="2000">
                <a:latin typeface="Libre Franklin"/>
                <a:ea typeface="Libre Franklin"/>
                <a:cs typeface="Libre Franklin"/>
                <a:sym typeface="Libre Franklin"/>
              </a:rPr>
              <a:t>	Surgical Technology (updated deadline 2/24)</a:t>
            </a:r>
            <a:endParaRPr sz="2000">
              <a:latin typeface="Libre Franklin"/>
              <a:ea typeface="Libre Franklin"/>
              <a:cs typeface="Libre Franklin"/>
              <a:sym typeface="Libre Franklin"/>
            </a:endParaRPr>
          </a:p>
          <a:p>
            <a:pPr marL="0" lvl="0" indent="0" algn="l" rtl="0">
              <a:lnSpc>
                <a:spcPct val="115000"/>
              </a:lnSpc>
              <a:spcBef>
                <a:spcPts val="0"/>
              </a:spcBef>
              <a:spcAft>
                <a:spcPts val="0"/>
              </a:spcAft>
              <a:buSzPts val="1800"/>
              <a:buNone/>
            </a:pPr>
            <a:r>
              <a:rPr lang="en-US" sz="2000">
                <a:latin typeface="Libre Franklin"/>
                <a:ea typeface="Libre Franklin"/>
                <a:cs typeface="Libre Franklin"/>
                <a:sym typeface="Libre Franklin"/>
              </a:rPr>
              <a:t>	Zoo &amp; Aquarium Science (deadline 4/3)</a:t>
            </a:r>
            <a:endParaRPr sz="20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endParaRPr sz="2200">
              <a:solidFill>
                <a:schemeClr val="dk1"/>
              </a:solidFill>
              <a:latin typeface="Libre Franklin"/>
              <a:ea typeface="Libre Franklin"/>
              <a:cs typeface="Libre Franklin"/>
              <a:sym typeface="Libre Franklin"/>
            </a:endParaRPr>
          </a:p>
          <a:p>
            <a:pPr marL="0" lvl="0" indent="0" algn="ctr" rtl="0">
              <a:lnSpc>
                <a:spcPct val="100000"/>
              </a:lnSpc>
              <a:spcBef>
                <a:spcPts val="0"/>
              </a:spcBef>
              <a:spcAft>
                <a:spcPts val="0"/>
              </a:spcAft>
              <a:buSzPts val="1800"/>
              <a:buNone/>
            </a:pPr>
            <a:endParaRPr sz="2200">
              <a:latin typeface="Libre Franklin"/>
              <a:ea typeface="Libre Franklin"/>
              <a:cs typeface="Libre Franklin"/>
              <a:sym typeface="Libre Franklin"/>
            </a:endParaRPr>
          </a:p>
          <a:p>
            <a:pPr marL="0" lvl="0" indent="0" algn="ctr" rtl="0">
              <a:lnSpc>
                <a:spcPct val="150000"/>
              </a:lnSpc>
              <a:spcBef>
                <a:spcPts val="0"/>
              </a:spcBef>
              <a:spcAft>
                <a:spcPts val="0"/>
              </a:spcAft>
              <a:buSzPts val="1800"/>
              <a:buNone/>
            </a:pPr>
            <a:endParaRPr sz="2200">
              <a:latin typeface="Libre Franklin"/>
              <a:ea typeface="Libre Franklin"/>
              <a:cs typeface="Libre Franklin"/>
              <a:sym typeface="Libre Franklin"/>
            </a:endParaRPr>
          </a:p>
        </p:txBody>
      </p:sp>
      <p:pic>
        <p:nvPicPr>
          <p:cNvPr id="772" name="Google Shape;772;g1fcc9865773_0_270"/>
          <p:cNvPicPr preferRelativeResize="0"/>
          <p:nvPr/>
        </p:nvPicPr>
        <p:blipFill rotWithShape="1">
          <a:blip r:embed="rId4">
            <a:alphaModFix/>
          </a:blip>
          <a:srcRect/>
          <a:stretch/>
        </p:blipFill>
        <p:spPr>
          <a:xfrm>
            <a:off x="6345100" y="1408078"/>
            <a:ext cx="2013338" cy="1917037"/>
          </a:xfrm>
          <a:prstGeom prst="rect">
            <a:avLst/>
          </a:prstGeom>
          <a:noFill/>
          <a:ln>
            <a:noFill/>
          </a:ln>
        </p:spPr>
      </p:pic>
      <p:sp>
        <p:nvSpPr>
          <p:cNvPr id="773" name="Google Shape;773;g1fcc9865773_0_270"/>
          <p:cNvSpPr txBox="1"/>
          <p:nvPr/>
        </p:nvSpPr>
        <p:spPr>
          <a:xfrm>
            <a:off x="5924300" y="3571150"/>
            <a:ext cx="3026400" cy="14160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2200" b="0" i="0" u="none" strike="noStrike" cap="none">
                <a:solidFill>
                  <a:schemeClr val="dk2"/>
                </a:solidFill>
                <a:latin typeface="Libre Franklin"/>
                <a:ea typeface="Libre Franklin"/>
                <a:cs typeface="Libre Franklin"/>
                <a:sym typeface="Libre Franklin"/>
              </a:rPr>
              <a:t>When in doubt, ask Admissions!</a:t>
            </a:r>
            <a:endParaRPr sz="2200" b="0" i="0" u="none" strike="noStrike" cap="none">
              <a:solidFill>
                <a:schemeClr val="dk2"/>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 calcmode="lin" valueType="num">
                                      <p:cBhvr additive="base">
                                        <p:cTn id="7" dur="1000"/>
                                        <p:tgtEl>
                                          <p:spTgt spid="77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7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c9d86feba7_0_2"/>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Why Davidson-Davie?</a:t>
            </a:r>
            <a:endParaRPr/>
          </a:p>
        </p:txBody>
      </p:sp>
      <p:sp>
        <p:nvSpPr>
          <p:cNvPr id="505" name="Google Shape;505;gc9d86feba7_0_2"/>
          <p:cNvSpPr txBox="1">
            <a:spLocks noGrp="1"/>
          </p:cNvSpPr>
          <p:nvPr>
            <p:ph type="body" idx="1"/>
          </p:nvPr>
        </p:nvSpPr>
        <p:spPr>
          <a:xfrm>
            <a:off x="628650" y="1366399"/>
            <a:ext cx="7886700" cy="47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Flexible schedule</a:t>
            </a:r>
            <a:endParaRPr sz="2200">
              <a:latin typeface="Libre Franklin"/>
              <a:ea typeface="Libre Franklin"/>
              <a:cs typeface="Libre Franklin"/>
              <a:sym typeface="Libre Franklin"/>
            </a:endParaRPr>
          </a:p>
          <a:p>
            <a:pPr marL="914400" lvl="1" indent="-342900" algn="l" rtl="0">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Academic flexibility, school-life balance, online options</a:t>
            </a:r>
            <a:endParaRPr sz="18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Smaller class sizes</a:t>
            </a:r>
            <a:endParaRPr sz="2200">
              <a:latin typeface="Libre Franklin"/>
              <a:ea typeface="Libre Franklin"/>
              <a:cs typeface="Libre Franklin"/>
              <a:sym typeface="Libre Franklin"/>
            </a:endParaRPr>
          </a:p>
          <a:p>
            <a:pPr marL="914400" lvl="0" indent="-342900" algn="l" rtl="0">
              <a:lnSpc>
                <a:spcPct val="100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20 students on average, friendly &amp; caring faculty, hands-on learning, personalized attention</a:t>
            </a:r>
            <a:endParaRPr sz="18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Strong STEM, workforce, &amp; certificate programs</a:t>
            </a:r>
            <a:endParaRPr sz="2200">
              <a:latin typeface="Libre Franklin"/>
              <a:ea typeface="Libre Franklin"/>
              <a:cs typeface="Libre Franklin"/>
              <a:sym typeface="Libre Franklin"/>
            </a:endParaRPr>
          </a:p>
          <a:p>
            <a:pPr marL="914400" lvl="0" indent="-342900" algn="l" rtl="0">
              <a:lnSpc>
                <a:spcPct val="100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Career development embedded into curriculum</a:t>
            </a:r>
            <a:endParaRPr sz="18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Dual enrollment for Davidson and Davie students</a:t>
            </a:r>
            <a:endParaRPr sz="2200">
              <a:latin typeface="Libre Franklin"/>
              <a:ea typeface="Libre Franklin"/>
              <a:cs typeface="Libre Franklin"/>
              <a:sym typeface="Libre Franklin"/>
            </a:endParaRPr>
          </a:p>
          <a:p>
            <a:pPr marL="914400" lvl="0" indent="-342900" algn="l" rtl="0">
              <a:lnSpc>
                <a:spcPct val="100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Free tuition, graduate high school with your Associate’s </a:t>
            </a:r>
            <a:endParaRPr sz="18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Smooth transition to a 4-year institution</a:t>
            </a:r>
            <a:endParaRPr sz="2200">
              <a:latin typeface="Libre Franklin"/>
              <a:ea typeface="Libre Franklin"/>
              <a:cs typeface="Libre Franklin"/>
              <a:sym typeface="Libre Franklin"/>
            </a:endParaRPr>
          </a:p>
          <a:p>
            <a:pPr marL="914400" lvl="1" indent="-342900" algn="l" rtl="0">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Existing transfer agreements (NC A&amp;T, NC State, HPU, UNCG, UNCC, UNCW, WCU, Guilford, GWU, Catawba, &amp; more)</a:t>
            </a:r>
            <a:endParaRPr sz="1800">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Traditional campus elements</a:t>
            </a:r>
            <a:endParaRPr sz="2200">
              <a:latin typeface="Libre Franklin"/>
              <a:ea typeface="Libre Franklin"/>
              <a:cs typeface="Libre Franklin"/>
              <a:sym typeface="Libre Franklin"/>
            </a:endParaRPr>
          </a:p>
          <a:p>
            <a:pPr marL="914400" lvl="0" indent="-342900" algn="l" rtl="0">
              <a:lnSpc>
                <a:spcPct val="100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Student life, athletics, international initiatives &amp; study abroad</a:t>
            </a:r>
            <a:endParaRPr sz="18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sz="2200">
                <a:latin typeface="Libre Franklin"/>
                <a:ea typeface="Libre Franklin"/>
                <a:cs typeface="Libre Franklin"/>
                <a:sym typeface="Libre Franklin"/>
              </a:rPr>
              <a:t>Affordability</a:t>
            </a:r>
            <a:endParaRPr sz="2200">
              <a:latin typeface="Libre Franklin"/>
              <a:ea typeface="Libre Franklin"/>
              <a:cs typeface="Libre Franklin"/>
              <a:sym typeface="Libre Franklin"/>
            </a:endParaRPr>
          </a:p>
          <a:p>
            <a:pPr marL="914400" lvl="1" indent="-342900" algn="l" rtl="0">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Lower tuition cost, still financial aid eligible, several grant and scholarship opportunities</a:t>
            </a:r>
            <a:endParaRPr sz="1800">
              <a:latin typeface="Libre Franklin"/>
              <a:ea typeface="Libre Franklin"/>
              <a:cs typeface="Libre Franklin"/>
              <a:sym typeface="Libre Franklin"/>
            </a:endParaRPr>
          </a:p>
          <a:p>
            <a:pPr marL="0" lvl="0" indent="0" algn="l" rtl="0">
              <a:lnSpc>
                <a:spcPct val="90000"/>
              </a:lnSpc>
              <a:spcBef>
                <a:spcPts val="1000"/>
              </a:spcBef>
              <a:spcAft>
                <a:spcPts val="0"/>
              </a:spcAft>
              <a:buSzPts val="1800"/>
              <a:buNone/>
            </a:pPr>
            <a:endParaRPr sz="2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1fcc9865773_0_287"/>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3. Submit the FAFSA</a:t>
            </a:r>
            <a:endParaRPr>
              <a:latin typeface="Libre Franklin"/>
              <a:ea typeface="Libre Franklin"/>
              <a:cs typeface="Libre Franklin"/>
              <a:sym typeface="Libre Franklin"/>
            </a:endParaRPr>
          </a:p>
        </p:txBody>
      </p:sp>
      <p:sp>
        <p:nvSpPr>
          <p:cNvPr id="780" name="Google Shape;780;g1fcc9865773_0_287"/>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accent1"/>
              </a:buClr>
              <a:buSzPts val="2700"/>
              <a:buNone/>
            </a:pPr>
            <a:r>
              <a:rPr lang="en-US" sz="2700" b="1">
                <a:latin typeface="Libre Franklin"/>
                <a:ea typeface="Libre Franklin"/>
                <a:cs typeface="Libre Franklin"/>
                <a:sym typeface="Libre Franklin"/>
              </a:rPr>
              <a:t>What Is It? </a:t>
            </a:r>
            <a:endParaRPr sz="2700" b="1">
              <a:latin typeface="Libre Franklin"/>
              <a:ea typeface="Libre Franklin"/>
              <a:cs typeface="Libre Franklin"/>
              <a:sym typeface="Libre Franklin"/>
            </a:endParaRPr>
          </a:p>
          <a:p>
            <a:pPr marL="520700" lvl="1" indent="-171450" algn="l" rtl="0">
              <a:lnSpc>
                <a:spcPct val="150000"/>
              </a:lnSpc>
              <a:spcBef>
                <a:spcPts val="900"/>
              </a:spcBef>
              <a:spcAft>
                <a:spcPts val="0"/>
              </a:spcAft>
              <a:buClr>
                <a:schemeClr val="dk1"/>
              </a:buClr>
              <a:buSzPts val="2100"/>
              <a:buFont typeface="Noto Sans Symbols"/>
              <a:buChar char="▪"/>
            </a:pPr>
            <a:r>
              <a:rPr lang="en-US" sz="2100" b="1">
                <a:latin typeface="Libre Franklin"/>
                <a:ea typeface="Libre Franklin"/>
                <a:cs typeface="Libre Franklin"/>
                <a:sym typeface="Libre Franklin"/>
              </a:rPr>
              <a:t>F</a:t>
            </a:r>
            <a:r>
              <a:rPr lang="en-US" sz="2100">
                <a:latin typeface="Libre Franklin Medium"/>
                <a:ea typeface="Libre Franklin Medium"/>
                <a:cs typeface="Libre Franklin Medium"/>
                <a:sym typeface="Libre Franklin Medium"/>
              </a:rPr>
              <a:t>ree </a:t>
            </a:r>
            <a:r>
              <a:rPr lang="en-US" sz="2100" b="1">
                <a:latin typeface="Libre Franklin"/>
                <a:ea typeface="Libre Franklin"/>
                <a:cs typeface="Libre Franklin"/>
                <a:sym typeface="Libre Franklin"/>
              </a:rPr>
              <a:t>A</a:t>
            </a:r>
            <a:r>
              <a:rPr lang="en-US" sz="2100">
                <a:latin typeface="Libre Franklin Medium"/>
                <a:ea typeface="Libre Franklin Medium"/>
                <a:cs typeface="Libre Franklin Medium"/>
                <a:sym typeface="Libre Franklin Medium"/>
              </a:rPr>
              <a:t>pplication for </a:t>
            </a:r>
            <a:r>
              <a:rPr lang="en-US" sz="2100" b="1">
                <a:latin typeface="Libre Franklin"/>
                <a:ea typeface="Libre Franklin"/>
                <a:cs typeface="Libre Franklin"/>
                <a:sym typeface="Libre Franklin"/>
              </a:rPr>
              <a:t>F</a:t>
            </a:r>
            <a:r>
              <a:rPr lang="en-US" sz="2100">
                <a:latin typeface="Libre Franklin Medium"/>
                <a:ea typeface="Libre Franklin Medium"/>
                <a:cs typeface="Libre Franklin Medium"/>
                <a:sym typeface="Libre Franklin Medium"/>
              </a:rPr>
              <a:t>ederal </a:t>
            </a:r>
            <a:r>
              <a:rPr lang="en-US" sz="2100" b="1">
                <a:latin typeface="Libre Franklin"/>
                <a:ea typeface="Libre Franklin"/>
                <a:cs typeface="Libre Franklin"/>
                <a:sym typeface="Libre Franklin"/>
              </a:rPr>
              <a:t>S</a:t>
            </a:r>
            <a:r>
              <a:rPr lang="en-US" sz="2100">
                <a:latin typeface="Libre Franklin Medium"/>
                <a:ea typeface="Libre Franklin Medium"/>
                <a:cs typeface="Libre Franklin Medium"/>
                <a:sym typeface="Libre Franklin Medium"/>
              </a:rPr>
              <a:t>tudent </a:t>
            </a:r>
            <a:r>
              <a:rPr lang="en-US" sz="2100" b="1">
                <a:latin typeface="Libre Franklin"/>
                <a:ea typeface="Libre Franklin"/>
                <a:cs typeface="Libre Franklin"/>
                <a:sym typeface="Libre Franklin"/>
              </a:rPr>
              <a:t>A</a:t>
            </a:r>
            <a:r>
              <a:rPr lang="en-US" sz="2100">
                <a:latin typeface="Libre Franklin Medium"/>
                <a:ea typeface="Libre Franklin Medium"/>
                <a:cs typeface="Libre Franklin Medium"/>
                <a:sym typeface="Libre Franklin Medium"/>
              </a:rPr>
              <a:t>id (</a:t>
            </a:r>
            <a:r>
              <a:rPr lang="en-US" sz="2100" b="1">
                <a:latin typeface="Libre Franklin"/>
                <a:ea typeface="Libre Franklin"/>
                <a:cs typeface="Libre Franklin"/>
                <a:sym typeface="Libre Franklin"/>
              </a:rPr>
              <a:t>FAFSA</a:t>
            </a:r>
            <a:r>
              <a:rPr lang="en-US" sz="2100">
                <a:latin typeface="Libre Franklin Medium"/>
                <a:ea typeface="Libre Franklin Medium"/>
                <a:cs typeface="Libre Franklin Medium"/>
                <a:sym typeface="Libre Franklin Medium"/>
              </a:rPr>
              <a:t>)</a:t>
            </a:r>
            <a:endParaRPr>
              <a:latin typeface="Libre Franklin Medium"/>
              <a:ea typeface="Libre Franklin Medium"/>
              <a:cs typeface="Libre Franklin Medium"/>
              <a:sym typeface="Libre Franklin Medium"/>
            </a:endParaRPr>
          </a:p>
          <a:p>
            <a:pPr marL="520700" lvl="1" indent="-171450" algn="l" rtl="0">
              <a:lnSpc>
                <a:spcPct val="150000"/>
              </a:lnSpc>
              <a:spcBef>
                <a:spcPts val="0"/>
              </a:spcBef>
              <a:spcAft>
                <a:spcPts val="0"/>
              </a:spcAft>
              <a:buClr>
                <a:schemeClr val="dk1"/>
              </a:buClr>
              <a:buSzPts val="2100"/>
              <a:buFont typeface="Libre Franklin Medium"/>
              <a:buChar char="▪"/>
            </a:pPr>
            <a:r>
              <a:rPr lang="en-US" sz="2100">
                <a:latin typeface="Libre Franklin Medium"/>
                <a:ea typeface="Libre Franklin Medium"/>
                <a:cs typeface="Libre Franklin Medium"/>
                <a:sym typeface="Libre Franklin Medium"/>
              </a:rPr>
              <a:t>A standardized form used to collect demographic and financial information about the student and their family</a:t>
            </a:r>
            <a:endParaRPr sz="2100">
              <a:latin typeface="Libre Franklin Medium"/>
              <a:ea typeface="Libre Franklin Medium"/>
              <a:cs typeface="Libre Franklin Medium"/>
              <a:sym typeface="Libre Franklin Medium"/>
            </a:endParaRPr>
          </a:p>
          <a:p>
            <a:pPr marL="520700" lvl="1" indent="-171450" algn="l" rtl="0">
              <a:lnSpc>
                <a:spcPct val="150000"/>
              </a:lnSpc>
              <a:spcBef>
                <a:spcPts val="0"/>
              </a:spcBef>
              <a:spcAft>
                <a:spcPts val="0"/>
              </a:spcAft>
              <a:buClr>
                <a:schemeClr val="dk1"/>
              </a:buClr>
              <a:buSzPts val="2100"/>
              <a:buFont typeface="Libre Franklin Medium"/>
              <a:buChar char="▪"/>
            </a:pPr>
            <a:r>
              <a:rPr lang="en-US" sz="2100">
                <a:latin typeface="Libre Franklin Medium"/>
                <a:ea typeface="Libre Franklin Medium"/>
                <a:cs typeface="Libre Franklin Medium"/>
                <a:sym typeface="Libre Franklin Medium"/>
              </a:rPr>
              <a:t>Completed each year</a:t>
            </a:r>
            <a:endParaRPr sz="2100">
              <a:latin typeface="Libre Franklin Medium"/>
              <a:ea typeface="Libre Franklin Medium"/>
              <a:cs typeface="Libre Franklin Medium"/>
              <a:sym typeface="Libre Franklin Medium"/>
            </a:endParaRPr>
          </a:p>
          <a:p>
            <a:pPr marL="520700" lvl="1" indent="-171450" algn="l" rtl="0">
              <a:lnSpc>
                <a:spcPct val="150000"/>
              </a:lnSpc>
              <a:spcBef>
                <a:spcPts val="0"/>
              </a:spcBef>
              <a:spcAft>
                <a:spcPts val="0"/>
              </a:spcAft>
              <a:buClr>
                <a:schemeClr val="dk1"/>
              </a:buClr>
              <a:buSzPts val="2100"/>
              <a:buFont typeface="Libre Franklin Medium"/>
              <a:buChar char="▪"/>
            </a:pPr>
            <a:r>
              <a:rPr lang="en-US" sz="2100">
                <a:latin typeface="Libre Franklin Medium"/>
                <a:ea typeface="Libre Franklin Medium"/>
                <a:cs typeface="Libre Franklin Medium"/>
                <a:sym typeface="Libre Franklin Medium"/>
              </a:rPr>
              <a:t>Available in English and Spanish</a:t>
            </a:r>
            <a:endParaRPr>
              <a:latin typeface="Libre Franklin Medium"/>
              <a:ea typeface="Libre Franklin Medium"/>
              <a:cs typeface="Libre Franklin Medium"/>
              <a:sym typeface="Libre Franklin Medium"/>
            </a:endParaRPr>
          </a:p>
          <a:p>
            <a:pPr marL="520700" lvl="1" indent="-38100" algn="l" rtl="0">
              <a:lnSpc>
                <a:spcPct val="150000"/>
              </a:lnSpc>
              <a:spcBef>
                <a:spcPts val="0"/>
              </a:spcBef>
              <a:spcAft>
                <a:spcPts val="0"/>
              </a:spcAft>
              <a:buClr>
                <a:schemeClr val="dk1"/>
              </a:buClr>
              <a:buSzPts val="2100"/>
              <a:buFont typeface="Noto Sans Symbols"/>
              <a:buNone/>
            </a:pPr>
            <a:endParaRPr sz="2100">
              <a:latin typeface="Gill Sans"/>
              <a:ea typeface="Gill Sans"/>
              <a:cs typeface="Gill Sans"/>
              <a:sym typeface="Gill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1fcc9865773_0_293"/>
          <p:cNvSpPr txBox="1">
            <a:spLocks noGrp="1"/>
          </p:cNvSpPr>
          <p:nvPr>
            <p:ph type="title"/>
          </p:nvPr>
        </p:nvSpPr>
        <p:spPr>
          <a:xfrm>
            <a:off x="2686050" y="0"/>
            <a:ext cx="6458100" cy="1304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FAFSA</a:t>
            </a:r>
            <a:endParaRPr b="1">
              <a:latin typeface="Libre Franklin"/>
              <a:ea typeface="Libre Franklin"/>
              <a:cs typeface="Libre Franklin"/>
              <a:sym typeface="Libre Franklin"/>
            </a:endParaRPr>
          </a:p>
        </p:txBody>
      </p:sp>
      <p:sp>
        <p:nvSpPr>
          <p:cNvPr id="787" name="Google Shape;787;g1fcc9865773_0_293"/>
          <p:cNvSpPr txBox="1">
            <a:spLocks noGrp="1"/>
          </p:cNvSpPr>
          <p:nvPr>
            <p:ph type="body" idx="1"/>
          </p:nvPr>
        </p:nvSpPr>
        <p:spPr>
          <a:xfrm>
            <a:off x="628650" y="1456858"/>
            <a:ext cx="3886200" cy="4854300"/>
          </a:xfrm>
          <a:prstGeom prst="rect">
            <a:avLst/>
          </a:prstGeom>
          <a:noFill/>
          <a:ln>
            <a:noFill/>
          </a:ln>
        </p:spPr>
        <p:txBody>
          <a:bodyPr spcFirstLastPara="1" wrap="square" lIns="68575" tIns="34275" rIns="68575" bIns="34275" anchor="t" anchorCtr="0">
            <a:noAutofit/>
          </a:bodyPr>
          <a:lstStyle/>
          <a:p>
            <a:pPr marL="0" lvl="1" indent="0" algn="l" rtl="0">
              <a:lnSpc>
                <a:spcPct val="100000"/>
              </a:lnSpc>
              <a:spcBef>
                <a:spcPts val="0"/>
              </a:spcBef>
              <a:spcAft>
                <a:spcPts val="0"/>
              </a:spcAft>
              <a:buClr>
                <a:schemeClr val="accent1"/>
              </a:buClr>
              <a:buSzPts val="2700"/>
              <a:buNone/>
            </a:pPr>
            <a:r>
              <a:rPr lang="en-US" sz="2700" b="1">
                <a:solidFill>
                  <a:schemeClr val="accent1"/>
                </a:solidFill>
                <a:latin typeface="Libre Franklin"/>
                <a:ea typeface="Libre Franklin"/>
                <a:cs typeface="Libre Franklin"/>
                <a:sym typeface="Libre Franklin"/>
              </a:rPr>
              <a:t>Who Can File?</a:t>
            </a:r>
            <a:endParaRPr sz="2700" b="1">
              <a:solidFill>
                <a:schemeClr val="accent1"/>
              </a:solidFill>
              <a:latin typeface="Libre Franklin"/>
              <a:ea typeface="Libre Franklin"/>
              <a:cs typeface="Libre Franklin"/>
              <a:sym typeface="Libre Franklin"/>
            </a:endParaRPr>
          </a:p>
          <a:p>
            <a:pPr marL="533400" lvl="2" indent="-254000" algn="l" rtl="0">
              <a:lnSpc>
                <a:spcPct val="90000"/>
              </a:lnSpc>
              <a:spcBef>
                <a:spcPts val="1800"/>
              </a:spcBef>
              <a:spcAft>
                <a:spcPts val="0"/>
              </a:spcAft>
              <a:buClr>
                <a:schemeClr val="dk1"/>
              </a:buClr>
              <a:buSzPts val="1600"/>
              <a:buFont typeface="Libre Franklin Medium"/>
              <a:buChar char="▪"/>
            </a:pPr>
            <a:r>
              <a:rPr lang="en-US" sz="1600">
                <a:latin typeface="Libre Franklin Medium"/>
                <a:ea typeface="Libre Franklin Medium"/>
                <a:cs typeface="Libre Franklin Medium"/>
                <a:sym typeface="Libre Franklin Medium"/>
              </a:rPr>
              <a:t>Enrolled in an eligible degree or certificate program</a:t>
            </a:r>
            <a:endParaRPr>
              <a:latin typeface="Libre Franklin Medium"/>
              <a:ea typeface="Libre Franklin Medium"/>
              <a:cs typeface="Libre Franklin Medium"/>
              <a:sym typeface="Libre Franklin Medium"/>
            </a:endParaRPr>
          </a:p>
          <a:p>
            <a:pPr marL="533400" lvl="2" indent="-254000" algn="l" rtl="0">
              <a:lnSpc>
                <a:spcPct val="90000"/>
              </a:lnSpc>
              <a:spcBef>
                <a:spcPts val="900"/>
              </a:spcBef>
              <a:spcAft>
                <a:spcPts val="0"/>
              </a:spcAft>
              <a:buClr>
                <a:schemeClr val="dk1"/>
              </a:buClr>
              <a:buSzPts val="1600"/>
              <a:buFont typeface="Libre Franklin Medium"/>
              <a:buChar char="▪"/>
            </a:pPr>
            <a:r>
              <a:rPr lang="en-US" sz="1600">
                <a:latin typeface="Libre Franklin Medium"/>
                <a:ea typeface="Libre Franklin Medium"/>
                <a:cs typeface="Libre Franklin Medium"/>
                <a:sym typeface="Libre Franklin Medium"/>
              </a:rPr>
              <a:t>Have a valid Social Security number</a:t>
            </a:r>
            <a:endParaRPr>
              <a:latin typeface="Libre Franklin Medium"/>
              <a:ea typeface="Libre Franklin Medium"/>
              <a:cs typeface="Libre Franklin Medium"/>
              <a:sym typeface="Libre Franklin Medium"/>
            </a:endParaRPr>
          </a:p>
          <a:p>
            <a:pPr marL="533400" lvl="2" indent="-254000" algn="l" rtl="0">
              <a:lnSpc>
                <a:spcPct val="90000"/>
              </a:lnSpc>
              <a:spcBef>
                <a:spcPts val="900"/>
              </a:spcBef>
              <a:spcAft>
                <a:spcPts val="0"/>
              </a:spcAft>
              <a:buClr>
                <a:schemeClr val="dk1"/>
              </a:buClr>
              <a:buSzPts val="1600"/>
              <a:buFont typeface="Libre Franklin Medium"/>
              <a:buChar char="▪"/>
            </a:pPr>
            <a:r>
              <a:rPr lang="en-US" sz="1600">
                <a:latin typeface="Libre Franklin Medium"/>
                <a:ea typeface="Libre Franklin Medium"/>
                <a:cs typeface="Libre Franklin Medium"/>
                <a:sym typeface="Libre Franklin Medium"/>
              </a:rPr>
              <a:t>U.S. citizen or national </a:t>
            </a:r>
            <a:endParaRPr>
              <a:latin typeface="Libre Franklin Medium"/>
              <a:ea typeface="Libre Franklin Medium"/>
              <a:cs typeface="Libre Franklin Medium"/>
              <a:sym typeface="Libre Franklin Medium"/>
            </a:endParaRPr>
          </a:p>
          <a:p>
            <a:pPr marL="533400" lvl="2" indent="-254000" algn="l" rtl="0">
              <a:lnSpc>
                <a:spcPct val="90000"/>
              </a:lnSpc>
              <a:spcBef>
                <a:spcPts val="900"/>
              </a:spcBef>
              <a:spcAft>
                <a:spcPts val="0"/>
              </a:spcAft>
              <a:buClr>
                <a:schemeClr val="dk1"/>
              </a:buClr>
              <a:buSzPts val="1600"/>
              <a:buFont typeface="Libre Franklin Medium"/>
              <a:buChar char="▪"/>
            </a:pPr>
            <a:r>
              <a:rPr lang="en-US" sz="1600">
                <a:latin typeface="Libre Franklin Medium"/>
                <a:ea typeface="Libre Franklin Medium"/>
                <a:cs typeface="Libre Franklin Medium"/>
                <a:sym typeface="Libre Franklin Medium"/>
              </a:rPr>
              <a:t>U.S. permanent resident</a:t>
            </a:r>
            <a:endParaRPr>
              <a:latin typeface="Libre Franklin Medium"/>
              <a:ea typeface="Libre Franklin Medium"/>
              <a:cs typeface="Libre Franklin Medium"/>
              <a:sym typeface="Libre Franklin Medium"/>
            </a:endParaRPr>
          </a:p>
          <a:p>
            <a:pPr marL="533400" lvl="2" indent="-254000" algn="l" rtl="0">
              <a:lnSpc>
                <a:spcPct val="90000"/>
              </a:lnSpc>
              <a:spcBef>
                <a:spcPts val="900"/>
              </a:spcBef>
              <a:spcAft>
                <a:spcPts val="0"/>
              </a:spcAft>
              <a:buClr>
                <a:schemeClr val="dk1"/>
              </a:buClr>
              <a:buSzPts val="1600"/>
              <a:buFont typeface="Libre Franklin Medium"/>
              <a:buChar char="▪"/>
            </a:pPr>
            <a:r>
              <a:rPr lang="en-US" sz="1600">
                <a:latin typeface="Libre Franklin Medium"/>
                <a:ea typeface="Libre Franklin Medium"/>
                <a:cs typeface="Libre Franklin Medium"/>
                <a:sym typeface="Libre Franklin Medium"/>
              </a:rPr>
              <a:t>Battered Immigrant Status</a:t>
            </a:r>
            <a:endParaRPr/>
          </a:p>
        </p:txBody>
      </p:sp>
      <p:sp>
        <p:nvSpPr>
          <p:cNvPr id="788" name="Google Shape;788;g1fcc9865773_0_293"/>
          <p:cNvSpPr txBox="1">
            <a:spLocks noGrp="1"/>
          </p:cNvSpPr>
          <p:nvPr>
            <p:ph type="body" idx="2"/>
          </p:nvPr>
        </p:nvSpPr>
        <p:spPr>
          <a:xfrm>
            <a:off x="4629150" y="1456858"/>
            <a:ext cx="3886200" cy="4854300"/>
          </a:xfrm>
          <a:prstGeom prst="rect">
            <a:avLst/>
          </a:prstGeom>
        </p:spPr>
        <p:txBody>
          <a:bodyPr spcFirstLastPara="1" wrap="square" lIns="68575" tIns="34275" rIns="68575" bIns="34275" anchor="t" anchorCtr="0">
            <a:noAutofit/>
          </a:bodyPr>
          <a:lstStyle/>
          <a:p>
            <a:pPr marL="914400" lvl="0" indent="0" algn="l" rtl="0">
              <a:spcBef>
                <a:spcPts val="900"/>
              </a:spcBef>
              <a:spcAft>
                <a:spcPts val="0"/>
              </a:spcAft>
              <a:buNone/>
            </a:pPr>
            <a:r>
              <a:rPr lang="en-US" sz="3700">
                <a:latin typeface="Libre Franklin Medium"/>
                <a:ea typeface="Libre Franklin Medium"/>
                <a:cs typeface="Libre Franklin Medium"/>
                <a:sym typeface="Libre Franklin Medium"/>
              </a:rPr>
              <a:t> </a:t>
            </a:r>
            <a:endParaRPr sz="3700">
              <a:latin typeface="Libre Franklin Medium"/>
              <a:ea typeface="Libre Franklin Medium"/>
              <a:cs typeface="Libre Franklin Medium"/>
              <a:sym typeface="Libre Franklin Medium"/>
            </a:endParaRPr>
          </a:p>
          <a:p>
            <a:pPr marL="533400" lvl="2" indent="-2540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Arrival-Departure Record (I-94)</a:t>
            </a:r>
            <a:endParaRPr>
              <a:latin typeface="Libre Franklin Medium"/>
              <a:ea typeface="Libre Franklin Medium"/>
              <a:cs typeface="Libre Franklin Medium"/>
              <a:sym typeface="Libre Franklin Medium"/>
            </a:endParaRPr>
          </a:p>
          <a:p>
            <a:pPr marL="1016000" lvl="6" indent="-2667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Refugee</a:t>
            </a:r>
            <a:endParaRPr>
              <a:latin typeface="Libre Franklin Medium"/>
              <a:ea typeface="Libre Franklin Medium"/>
              <a:cs typeface="Libre Franklin Medium"/>
              <a:sym typeface="Libre Franklin Medium"/>
            </a:endParaRPr>
          </a:p>
          <a:p>
            <a:pPr marL="1016000" lvl="6" indent="-2667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Asylum Granted</a:t>
            </a:r>
            <a:endParaRPr>
              <a:latin typeface="Libre Franklin Medium"/>
              <a:ea typeface="Libre Franklin Medium"/>
              <a:cs typeface="Libre Franklin Medium"/>
              <a:sym typeface="Libre Franklin Medium"/>
            </a:endParaRPr>
          </a:p>
          <a:p>
            <a:pPr marL="1016000" lvl="6" indent="-2667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Cuban-Haitian Entrant</a:t>
            </a:r>
            <a:endParaRPr>
              <a:latin typeface="Libre Franklin Medium"/>
              <a:ea typeface="Libre Franklin Medium"/>
              <a:cs typeface="Libre Franklin Medium"/>
              <a:sym typeface="Libre Franklin Medium"/>
            </a:endParaRPr>
          </a:p>
          <a:p>
            <a:pPr marL="1016000" lvl="6" indent="-2667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Conditional Entrant</a:t>
            </a:r>
            <a:endParaRPr>
              <a:latin typeface="Libre Franklin Medium"/>
              <a:ea typeface="Libre Franklin Medium"/>
              <a:cs typeface="Libre Franklin Medium"/>
              <a:sym typeface="Libre Franklin Medium"/>
            </a:endParaRPr>
          </a:p>
          <a:p>
            <a:pPr marL="1016000" lvl="6" indent="-2667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Parolee</a:t>
            </a:r>
            <a:endParaRPr>
              <a:latin typeface="Libre Franklin Medium"/>
              <a:ea typeface="Libre Franklin Medium"/>
              <a:cs typeface="Libre Franklin Medium"/>
              <a:sym typeface="Libre Franklin Medium"/>
            </a:endParaRPr>
          </a:p>
          <a:p>
            <a:pPr marL="533400" lvl="2" indent="-254000" algn="l" rtl="0">
              <a:spcBef>
                <a:spcPts val="900"/>
              </a:spcBef>
              <a:spcAft>
                <a:spcPts val="0"/>
              </a:spcAft>
              <a:buSzPts val="1600"/>
              <a:buFont typeface="Libre Franklin Medium"/>
              <a:buChar char="▪"/>
            </a:pPr>
            <a:r>
              <a:rPr lang="en-US" sz="1600">
                <a:latin typeface="Libre Franklin Medium"/>
                <a:ea typeface="Libre Franklin Medium"/>
                <a:cs typeface="Libre Franklin Medium"/>
                <a:sym typeface="Libre Franklin Medium"/>
              </a:rPr>
              <a:t>T-visa or a parent with a T-1 visa</a:t>
            </a:r>
            <a:endParaRPr>
              <a:latin typeface="Libre Franklin Medium"/>
              <a:ea typeface="Libre Franklin Medium"/>
              <a:cs typeface="Libre Franklin Medium"/>
              <a:sym typeface="Libre Franklin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1fcc9865773_0_300"/>
          <p:cNvSpPr txBox="1">
            <a:spLocks noGrp="1"/>
          </p:cNvSpPr>
          <p:nvPr>
            <p:ph type="title"/>
          </p:nvPr>
        </p:nvSpPr>
        <p:spPr>
          <a:xfrm>
            <a:off x="2686050" y="1"/>
            <a:ext cx="6458100" cy="1290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FAFSA</a:t>
            </a:r>
            <a:endParaRPr b="1">
              <a:latin typeface="Libre Franklin"/>
              <a:ea typeface="Libre Franklin"/>
              <a:cs typeface="Libre Franklin"/>
              <a:sym typeface="Libre Franklin"/>
            </a:endParaRPr>
          </a:p>
        </p:txBody>
      </p:sp>
      <p:sp>
        <p:nvSpPr>
          <p:cNvPr id="795" name="Google Shape;795;g1fcc9865773_0_300"/>
          <p:cNvSpPr txBox="1">
            <a:spLocks noGrp="1"/>
          </p:cNvSpPr>
          <p:nvPr>
            <p:ph type="body" idx="1"/>
          </p:nvPr>
        </p:nvSpPr>
        <p:spPr>
          <a:xfrm>
            <a:off x="629841" y="1316599"/>
            <a:ext cx="3868200" cy="8241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chemeClr val="accent1"/>
              </a:buClr>
              <a:buSzPts val="2400"/>
              <a:buNone/>
            </a:pPr>
            <a:r>
              <a:rPr lang="en-US" sz="2200">
                <a:solidFill>
                  <a:schemeClr val="accent1"/>
                </a:solidFill>
                <a:latin typeface="Libre Franklin"/>
                <a:ea typeface="Libre Franklin"/>
                <a:cs typeface="Libre Franklin"/>
                <a:sym typeface="Libre Franklin"/>
              </a:rPr>
              <a:t>What the Student Needs</a:t>
            </a:r>
            <a:endParaRPr sz="1600">
              <a:latin typeface="Libre Franklin"/>
              <a:ea typeface="Libre Franklin"/>
              <a:cs typeface="Libre Franklin"/>
              <a:sym typeface="Libre Franklin"/>
            </a:endParaRPr>
          </a:p>
        </p:txBody>
      </p:sp>
      <p:sp>
        <p:nvSpPr>
          <p:cNvPr id="796" name="Google Shape;796;g1fcc9865773_0_300"/>
          <p:cNvSpPr txBox="1">
            <a:spLocks noGrp="1"/>
          </p:cNvSpPr>
          <p:nvPr>
            <p:ph type="body" idx="2"/>
          </p:nvPr>
        </p:nvSpPr>
        <p:spPr>
          <a:xfrm>
            <a:off x="629841" y="2140511"/>
            <a:ext cx="3868200" cy="3953700"/>
          </a:xfrm>
          <a:prstGeom prst="rect">
            <a:avLst/>
          </a:prstGeom>
          <a:noFill/>
          <a:ln>
            <a:noFill/>
          </a:ln>
        </p:spPr>
        <p:txBody>
          <a:bodyPr spcFirstLastPara="1" wrap="square" lIns="68575" tIns="34275" rIns="68575" bIns="34275" anchor="t" anchorCtr="0">
            <a:noAutofit/>
          </a:bodyPr>
          <a:lstStyle/>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FSA ID</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Full name as it appears on Social Security card</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SSN or Alien Registration Number</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Federal tax returns or record of income earned</a:t>
            </a:r>
            <a:endParaRPr sz="1400">
              <a:solidFill>
                <a:schemeClr val="dk1"/>
              </a:solidFill>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Bank statements and records of investments (if applicable)</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Records of untaxed income (if applicable)</a:t>
            </a:r>
            <a:endParaRPr sz="2000">
              <a:latin typeface="Libre Franklin Medium"/>
              <a:ea typeface="Libre Franklin Medium"/>
              <a:cs typeface="Libre Franklin Medium"/>
              <a:sym typeface="Libre Franklin Medium"/>
            </a:endParaRPr>
          </a:p>
          <a:p>
            <a:pPr marL="177800" lvl="0" indent="-38100" algn="l" rtl="0">
              <a:lnSpc>
                <a:spcPct val="150000"/>
              </a:lnSpc>
              <a:spcBef>
                <a:spcPts val="0"/>
              </a:spcBef>
              <a:spcAft>
                <a:spcPts val="0"/>
              </a:spcAft>
              <a:buClr>
                <a:schemeClr val="accent1"/>
              </a:buClr>
              <a:buSzPts val="2100"/>
              <a:buFont typeface="Noto Sans Symbols"/>
              <a:buNone/>
            </a:pPr>
            <a:endParaRPr/>
          </a:p>
        </p:txBody>
      </p:sp>
      <p:sp>
        <p:nvSpPr>
          <p:cNvPr id="797" name="Google Shape;797;g1fcc9865773_0_300"/>
          <p:cNvSpPr txBox="1">
            <a:spLocks noGrp="1"/>
          </p:cNvSpPr>
          <p:nvPr>
            <p:ph type="body" idx="3"/>
          </p:nvPr>
        </p:nvSpPr>
        <p:spPr>
          <a:xfrm>
            <a:off x="4629150" y="1316599"/>
            <a:ext cx="3887400" cy="824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1"/>
              </a:buClr>
              <a:buSzPts val="2400"/>
              <a:buNone/>
            </a:pPr>
            <a:r>
              <a:rPr lang="en-US" sz="2200">
                <a:solidFill>
                  <a:schemeClr val="accent1"/>
                </a:solidFill>
                <a:latin typeface="Libre Franklin"/>
                <a:ea typeface="Libre Franklin"/>
                <a:cs typeface="Libre Franklin"/>
                <a:sym typeface="Libre Franklin"/>
              </a:rPr>
              <a:t>What the Parent Needs</a:t>
            </a:r>
            <a:endParaRPr sz="2200">
              <a:solidFill>
                <a:schemeClr val="accent1"/>
              </a:solidFill>
              <a:latin typeface="Libre Franklin"/>
              <a:ea typeface="Libre Franklin"/>
              <a:cs typeface="Libre Franklin"/>
              <a:sym typeface="Libre Franklin"/>
            </a:endParaRPr>
          </a:p>
        </p:txBody>
      </p:sp>
      <p:sp>
        <p:nvSpPr>
          <p:cNvPr id="798" name="Google Shape;798;g1fcc9865773_0_300"/>
          <p:cNvSpPr txBox="1">
            <a:spLocks noGrp="1"/>
          </p:cNvSpPr>
          <p:nvPr>
            <p:ph type="body" idx="4"/>
          </p:nvPr>
        </p:nvSpPr>
        <p:spPr>
          <a:xfrm>
            <a:off x="4629150" y="2140511"/>
            <a:ext cx="3887400" cy="3953700"/>
          </a:xfrm>
          <a:prstGeom prst="rect">
            <a:avLst/>
          </a:prstGeom>
          <a:noFill/>
          <a:ln>
            <a:noFill/>
          </a:ln>
        </p:spPr>
        <p:txBody>
          <a:bodyPr spcFirstLastPara="1" wrap="square" lIns="68575" tIns="34275" rIns="68575" bIns="34275" anchor="t" anchorCtr="0">
            <a:noAutofit/>
          </a:bodyPr>
          <a:lstStyle/>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FSA ID</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SSN, Alien Registration Number, or           000-00-0000</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Federal tax returns or record of income earned</a:t>
            </a:r>
            <a:endParaRPr sz="1400">
              <a:solidFill>
                <a:schemeClr val="dk1"/>
              </a:solidFill>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Bank statements and records of investments (if applicable)</a:t>
            </a:r>
            <a:endParaRPr sz="2000">
              <a:latin typeface="Libre Franklin Medium"/>
              <a:ea typeface="Libre Franklin Medium"/>
              <a:cs typeface="Libre Franklin Medium"/>
              <a:sym typeface="Libre Franklin Medium"/>
            </a:endParaRPr>
          </a:p>
          <a:p>
            <a:pPr marL="177800" lvl="0" indent="-165100" algn="l" rtl="0">
              <a:lnSpc>
                <a:spcPct val="150000"/>
              </a:lnSpc>
              <a:spcBef>
                <a:spcPts val="0"/>
              </a:spcBef>
              <a:spcAft>
                <a:spcPts val="0"/>
              </a:spcAft>
              <a:buClr>
                <a:schemeClr val="dk1"/>
              </a:buClr>
              <a:buSzPts val="1400"/>
              <a:buFont typeface="Libre Franklin Medium"/>
              <a:buChar char="▪"/>
            </a:pPr>
            <a:r>
              <a:rPr lang="en-US" sz="1400">
                <a:solidFill>
                  <a:schemeClr val="dk1"/>
                </a:solidFill>
                <a:latin typeface="Libre Franklin Medium"/>
                <a:ea typeface="Libre Franklin Medium"/>
                <a:cs typeface="Libre Franklin Medium"/>
                <a:sym typeface="Libre Franklin Medium"/>
              </a:rPr>
              <a:t>Records of untaxed income (if applicable)</a:t>
            </a:r>
            <a:endParaRPr sz="2000">
              <a:latin typeface="Libre Franklin Medium"/>
              <a:ea typeface="Libre Franklin Medium"/>
              <a:cs typeface="Libre Franklin Medium"/>
              <a:sym typeface="Libre Franklin Medium"/>
            </a:endParaRPr>
          </a:p>
          <a:p>
            <a:pPr marL="177800" lvl="0" indent="-76200" algn="l" rtl="0">
              <a:lnSpc>
                <a:spcPct val="90000"/>
              </a:lnSpc>
              <a:spcBef>
                <a:spcPts val="800"/>
              </a:spcBef>
              <a:spcAft>
                <a:spcPts val="0"/>
              </a:spcAft>
              <a:buClr>
                <a:schemeClr val="accent1"/>
              </a:buClr>
              <a:buSzPts val="1500"/>
              <a:buFont typeface="Noto Sans Symbols"/>
              <a:buNone/>
            </a:pPr>
            <a:endParaRPr sz="1400">
              <a:solidFill>
                <a:schemeClr val="dk1"/>
              </a:solidFill>
              <a:latin typeface="Gill Sans"/>
              <a:ea typeface="Gill Sans"/>
              <a:cs typeface="Gill Sans"/>
              <a:sym typeface="Gill Sans"/>
            </a:endParaRPr>
          </a:p>
          <a:p>
            <a:pPr marL="177800" lvl="0" indent="-76200" algn="l" rtl="0">
              <a:lnSpc>
                <a:spcPct val="90000"/>
              </a:lnSpc>
              <a:spcBef>
                <a:spcPts val="800"/>
              </a:spcBef>
              <a:spcAft>
                <a:spcPts val="0"/>
              </a:spcAft>
              <a:buClr>
                <a:schemeClr val="accent1"/>
              </a:buClr>
              <a:buSzPts val="1500"/>
              <a:buFont typeface="Noto Sans Symbols"/>
              <a:buNone/>
            </a:pPr>
            <a:endParaRPr sz="1500">
              <a:solidFill>
                <a:schemeClr val="dk1"/>
              </a:solidFill>
              <a:latin typeface="Gill Sans"/>
              <a:ea typeface="Gill Sans"/>
              <a:cs typeface="Gill Sans"/>
              <a:sym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1fcc9865773_0_309"/>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FAFSA</a:t>
            </a:r>
            <a:endParaRPr b="1">
              <a:latin typeface="Libre Franklin"/>
              <a:ea typeface="Libre Franklin"/>
              <a:cs typeface="Libre Franklin"/>
              <a:sym typeface="Libre Franklin"/>
            </a:endParaRPr>
          </a:p>
        </p:txBody>
      </p:sp>
      <p:sp>
        <p:nvSpPr>
          <p:cNvPr id="805" name="Google Shape;805;g1fcc9865773_0_309"/>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accent1"/>
              </a:buClr>
              <a:buSzPts val="2700"/>
              <a:buNone/>
            </a:pPr>
            <a:r>
              <a:rPr lang="en-US" sz="2700" b="1">
                <a:latin typeface="Libre Franklin"/>
                <a:ea typeface="Libre Franklin"/>
                <a:cs typeface="Libre Franklin"/>
                <a:sym typeface="Libre Franklin"/>
              </a:rPr>
              <a:t>When &amp; How to File</a:t>
            </a:r>
            <a:endParaRPr sz="2700" b="1">
              <a:latin typeface="Libre Franklin"/>
              <a:ea typeface="Libre Franklin"/>
              <a:cs typeface="Libre Franklin"/>
              <a:sym typeface="Libre Franklin"/>
            </a:endParaRPr>
          </a:p>
          <a:p>
            <a:pPr marL="520700" lvl="1" indent="-171450" algn="l" rtl="0">
              <a:lnSpc>
                <a:spcPct val="150000"/>
              </a:lnSpc>
              <a:spcBef>
                <a:spcPts val="900"/>
              </a:spcBef>
              <a:spcAft>
                <a:spcPts val="0"/>
              </a:spcAft>
              <a:buClr>
                <a:schemeClr val="dk1"/>
              </a:buClr>
              <a:buSzPts val="2100"/>
              <a:buFont typeface="Libre Franklin Medium"/>
              <a:buChar char="▪"/>
            </a:pPr>
            <a:r>
              <a:rPr lang="en-US" sz="2100">
                <a:latin typeface="Libre Franklin Medium"/>
                <a:ea typeface="Libre Franklin Medium"/>
                <a:cs typeface="Libre Franklin Medium"/>
                <a:sym typeface="Libre Franklin Medium"/>
              </a:rPr>
              <a:t>2022 – 2023 FAFSA available now</a:t>
            </a:r>
            <a:endParaRPr>
              <a:latin typeface="Libre Franklin Medium"/>
              <a:ea typeface="Libre Franklin Medium"/>
              <a:cs typeface="Libre Franklin Medium"/>
              <a:sym typeface="Libre Franklin Medium"/>
            </a:endParaRPr>
          </a:p>
          <a:p>
            <a:pPr marL="520700" lvl="1" indent="-171450" algn="l" rtl="0">
              <a:lnSpc>
                <a:spcPct val="150000"/>
              </a:lnSpc>
              <a:spcBef>
                <a:spcPts val="0"/>
              </a:spcBef>
              <a:spcAft>
                <a:spcPts val="0"/>
              </a:spcAft>
              <a:buClr>
                <a:schemeClr val="dk1"/>
              </a:buClr>
              <a:buSzPts val="2100"/>
              <a:buFont typeface="Libre Franklin Medium"/>
              <a:buChar char="▪"/>
            </a:pPr>
            <a:r>
              <a:rPr lang="en-US" sz="2100">
                <a:latin typeface="Libre Franklin Medium"/>
                <a:ea typeface="Libre Franklin Medium"/>
                <a:cs typeface="Libre Franklin Medium"/>
                <a:sym typeface="Libre Franklin Medium"/>
              </a:rPr>
              <a:t>2023 – 2024 FAFSA became available on October 1</a:t>
            </a:r>
            <a:endParaRPr sz="2100">
              <a:latin typeface="Libre Franklin Medium"/>
              <a:ea typeface="Libre Franklin Medium"/>
              <a:cs typeface="Libre Franklin Medium"/>
              <a:sym typeface="Libre Franklin Medium"/>
            </a:endParaRPr>
          </a:p>
          <a:p>
            <a:pPr marL="520700" lvl="1" indent="-171450" algn="l" rtl="0">
              <a:lnSpc>
                <a:spcPct val="150000"/>
              </a:lnSpc>
              <a:spcBef>
                <a:spcPts val="0"/>
              </a:spcBef>
              <a:spcAft>
                <a:spcPts val="0"/>
              </a:spcAft>
              <a:buClr>
                <a:schemeClr val="dk1"/>
              </a:buClr>
              <a:buSzPts val="2100"/>
              <a:buFont typeface="Noto Sans Symbols"/>
              <a:buChar char="▪"/>
            </a:pPr>
            <a:r>
              <a:rPr lang="en-US" sz="2100">
                <a:latin typeface="Libre Franklin Medium"/>
                <a:ea typeface="Libre Franklin Medium"/>
                <a:cs typeface="Libre Franklin Medium"/>
                <a:sym typeface="Libre Franklin Medium"/>
              </a:rPr>
              <a:t>FAFSA website: </a:t>
            </a:r>
            <a:r>
              <a:rPr lang="en-US" sz="2400" b="1" u="sng">
                <a:solidFill>
                  <a:schemeClr val="hlink"/>
                </a:solidFill>
                <a:latin typeface="Libre Franklin"/>
                <a:ea typeface="Libre Franklin"/>
                <a:cs typeface="Libre Franklin"/>
                <a:sym typeface="Libre Franklin"/>
                <a:hlinkClick r:id="rId3"/>
              </a:rPr>
              <a:t>fafsa.gov</a:t>
            </a:r>
            <a:endParaRPr sz="2100" b="1">
              <a:solidFill>
                <a:schemeClr val="accent1"/>
              </a:solidFill>
              <a:latin typeface="Libre Franklin"/>
              <a:ea typeface="Libre Franklin"/>
              <a:cs typeface="Libre Franklin"/>
              <a:sym typeface="Libre Franklin"/>
            </a:endParaRPr>
          </a:p>
          <a:p>
            <a:pPr marL="520700" lvl="1" indent="-38100" algn="l" rtl="0">
              <a:lnSpc>
                <a:spcPct val="150000"/>
              </a:lnSpc>
              <a:spcBef>
                <a:spcPts val="0"/>
              </a:spcBef>
              <a:spcAft>
                <a:spcPts val="0"/>
              </a:spcAft>
              <a:buClr>
                <a:schemeClr val="dk1"/>
              </a:buClr>
              <a:buSzPts val="2100"/>
              <a:buFont typeface="Noto Sans Symbols"/>
              <a:buNone/>
            </a:pPr>
            <a:endParaRPr sz="2100">
              <a:latin typeface="Gill Sans"/>
              <a:ea typeface="Gill Sans"/>
              <a:cs typeface="Gill Sans"/>
              <a:sym typeface="Gill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1fcc9865773_0_315"/>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Types of Financial Aid</a:t>
            </a:r>
            <a:endParaRPr b="1">
              <a:latin typeface="Libre Franklin"/>
              <a:ea typeface="Libre Franklin"/>
              <a:cs typeface="Libre Franklin"/>
              <a:sym typeface="Libre Franklin"/>
            </a:endParaRPr>
          </a:p>
        </p:txBody>
      </p:sp>
      <p:sp>
        <p:nvSpPr>
          <p:cNvPr id="812" name="Google Shape;812;g1fcc9865773_0_315"/>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Autofit/>
          </a:bodyPr>
          <a:lstStyle/>
          <a:p>
            <a:pPr marL="177800" lvl="0" indent="-153670" algn="l" rtl="0">
              <a:lnSpc>
                <a:spcPct val="100000"/>
              </a:lnSpc>
              <a:spcBef>
                <a:spcPts val="0"/>
              </a:spcBef>
              <a:spcAft>
                <a:spcPts val="0"/>
              </a:spcAft>
              <a:buClr>
                <a:schemeClr val="accent1"/>
              </a:buClr>
              <a:buSzPts val="1820"/>
              <a:buFont typeface="Libre Franklin"/>
              <a:buChar char="•"/>
            </a:pPr>
            <a:r>
              <a:rPr lang="en-US" sz="1820" b="1">
                <a:latin typeface="Libre Franklin"/>
                <a:ea typeface="Libre Franklin"/>
                <a:cs typeface="Libre Franklin"/>
                <a:sym typeface="Libre Franklin"/>
              </a:rPr>
              <a:t>Federal Grants</a:t>
            </a:r>
            <a:endParaRPr sz="1542" b="1">
              <a:latin typeface="Libre Franklin"/>
              <a:ea typeface="Libre Franklin"/>
              <a:cs typeface="Libre Franklin"/>
              <a:sym typeface="Libre Franklin"/>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Federal Pell Grant</a:t>
            </a:r>
            <a:endParaRPr sz="1265">
              <a:latin typeface="Libre Franklin Medium"/>
              <a:ea typeface="Libre Franklin Medium"/>
              <a:cs typeface="Libre Franklin Medium"/>
              <a:sym typeface="Libre Franklin Medium"/>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Federal Supplemental Education Opportunity Grant</a:t>
            </a:r>
            <a:endParaRPr sz="1265">
              <a:latin typeface="Libre Franklin Medium"/>
              <a:ea typeface="Libre Franklin Medium"/>
              <a:cs typeface="Libre Franklin Medium"/>
              <a:sym typeface="Libre Franklin Medium"/>
            </a:endParaRPr>
          </a:p>
          <a:p>
            <a:pPr marL="177800" lvl="0" indent="-153670" algn="l" rtl="0">
              <a:lnSpc>
                <a:spcPct val="100000"/>
              </a:lnSpc>
              <a:spcBef>
                <a:spcPts val="800"/>
              </a:spcBef>
              <a:spcAft>
                <a:spcPts val="0"/>
              </a:spcAft>
              <a:buClr>
                <a:schemeClr val="accent1"/>
              </a:buClr>
              <a:buSzPts val="1820"/>
              <a:buFont typeface="Libre Franklin"/>
              <a:buChar char="•"/>
            </a:pPr>
            <a:r>
              <a:rPr lang="en-US" sz="1820" b="1">
                <a:latin typeface="Libre Franklin"/>
                <a:ea typeface="Libre Franklin"/>
                <a:cs typeface="Libre Franklin"/>
                <a:sym typeface="Libre Franklin"/>
              </a:rPr>
              <a:t>NC Grants</a:t>
            </a:r>
            <a:endParaRPr sz="1542" b="1">
              <a:latin typeface="Libre Franklin"/>
              <a:ea typeface="Libre Franklin"/>
              <a:cs typeface="Libre Franklin"/>
              <a:sym typeface="Libre Franklin"/>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NC Community College Grant</a:t>
            </a:r>
            <a:endParaRPr sz="1265">
              <a:latin typeface="Libre Franklin Medium"/>
              <a:ea typeface="Libre Franklin Medium"/>
              <a:cs typeface="Libre Franklin Medium"/>
              <a:sym typeface="Libre Franklin Medium"/>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NC Education Lottery Scholarship</a:t>
            </a:r>
            <a:endParaRPr sz="1265">
              <a:latin typeface="Libre Franklin Medium"/>
              <a:ea typeface="Libre Franklin Medium"/>
              <a:cs typeface="Libre Franklin Medium"/>
              <a:sym typeface="Libre Franklin Medium"/>
            </a:endParaRPr>
          </a:p>
          <a:p>
            <a:pPr marL="177800" lvl="0" indent="-153670" algn="l" rtl="0">
              <a:lnSpc>
                <a:spcPct val="100000"/>
              </a:lnSpc>
              <a:spcBef>
                <a:spcPts val="800"/>
              </a:spcBef>
              <a:spcAft>
                <a:spcPts val="0"/>
              </a:spcAft>
              <a:buClr>
                <a:schemeClr val="accent1"/>
              </a:buClr>
              <a:buSzPts val="1820"/>
              <a:buFont typeface="Libre Franklin"/>
              <a:buChar char="•"/>
            </a:pPr>
            <a:r>
              <a:rPr lang="en-US" sz="1820" b="1">
                <a:latin typeface="Libre Franklin"/>
                <a:ea typeface="Libre Franklin"/>
                <a:cs typeface="Libre Franklin"/>
                <a:sym typeface="Libre Franklin"/>
              </a:rPr>
              <a:t>Federal Loans</a:t>
            </a:r>
            <a:endParaRPr sz="1542" b="1">
              <a:latin typeface="Libre Franklin"/>
              <a:ea typeface="Libre Franklin"/>
              <a:cs typeface="Libre Franklin"/>
              <a:sym typeface="Libre Franklin"/>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Federal Direct Student Loan</a:t>
            </a:r>
            <a:endParaRPr sz="1265">
              <a:latin typeface="Libre Franklin Medium"/>
              <a:ea typeface="Libre Franklin Medium"/>
              <a:cs typeface="Libre Franklin Medium"/>
              <a:sym typeface="Libre Franklin Medium"/>
            </a:endParaRPr>
          </a:p>
          <a:p>
            <a:pPr marL="520700" lvl="1" indent="-148748" algn="l" rtl="0">
              <a:lnSpc>
                <a:spcPct val="100000"/>
              </a:lnSpc>
              <a:spcBef>
                <a:spcPts val="400"/>
              </a:spcBef>
              <a:spcAft>
                <a:spcPts val="0"/>
              </a:spcAft>
              <a:buClr>
                <a:schemeClr val="dk1"/>
              </a:buClr>
              <a:buSzPts val="1543"/>
              <a:buFont typeface="Libre Franklin Medium"/>
              <a:buChar char="•"/>
            </a:pPr>
            <a:r>
              <a:rPr lang="en-US" sz="1542">
                <a:latin typeface="Libre Franklin Medium"/>
                <a:ea typeface="Libre Franklin Medium"/>
                <a:cs typeface="Libre Franklin Medium"/>
                <a:sym typeface="Libre Franklin Medium"/>
              </a:rPr>
              <a:t>Federal Direct Parent PLUS Loan</a:t>
            </a:r>
            <a:endParaRPr sz="1265">
              <a:latin typeface="Libre Franklin Medium"/>
              <a:ea typeface="Libre Franklin Medium"/>
              <a:cs typeface="Libre Franklin Medium"/>
              <a:sym typeface="Libre Franklin Medium"/>
            </a:endParaRPr>
          </a:p>
          <a:p>
            <a:pPr marL="177800" lvl="0" indent="-153670" algn="l" rtl="0">
              <a:lnSpc>
                <a:spcPct val="100000"/>
              </a:lnSpc>
              <a:spcBef>
                <a:spcPts val="800"/>
              </a:spcBef>
              <a:spcAft>
                <a:spcPts val="0"/>
              </a:spcAft>
              <a:buClr>
                <a:schemeClr val="accent1"/>
              </a:buClr>
              <a:buSzPts val="1820"/>
              <a:buFont typeface="Libre Franklin"/>
              <a:buChar char="•"/>
            </a:pPr>
            <a:r>
              <a:rPr lang="en-US" sz="1820" b="1">
                <a:latin typeface="Libre Franklin"/>
                <a:ea typeface="Libre Franklin"/>
                <a:cs typeface="Libre Franklin"/>
                <a:sym typeface="Libre Franklin"/>
              </a:rPr>
              <a:t>Federal Work-Study</a:t>
            </a:r>
            <a:endParaRPr sz="1542" b="1">
              <a:latin typeface="Libre Franklin"/>
              <a:ea typeface="Libre Franklin"/>
              <a:cs typeface="Libre Franklin"/>
              <a:sym typeface="Libre Franklin"/>
            </a:endParaRPr>
          </a:p>
          <a:p>
            <a:pPr marL="177800" lvl="0" indent="-153670" algn="l" rtl="0">
              <a:lnSpc>
                <a:spcPct val="100000"/>
              </a:lnSpc>
              <a:spcBef>
                <a:spcPts val="800"/>
              </a:spcBef>
              <a:spcAft>
                <a:spcPts val="0"/>
              </a:spcAft>
              <a:buClr>
                <a:schemeClr val="accent1"/>
              </a:buClr>
              <a:buSzPts val="1820"/>
              <a:buFont typeface="Libre Franklin"/>
              <a:buChar char="•"/>
            </a:pPr>
            <a:r>
              <a:rPr lang="en-US" sz="1820" b="1">
                <a:latin typeface="Libre Franklin"/>
                <a:ea typeface="Libre Franklin"/>
                <a:cs typeface="Libre Franklin"/>
                <a:sym typeface="Libre Franklin"/>
              </a:rPr>
              <a:t>Davidson-Davie Foundation Scholarships</a:t>
            </a:r>
            <a:endParaRPr sz="1542" b="1">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1fcc9865773_0_321"/>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Financial Aid Timeline</a:t>
            </a:r>
            <a:endParaRPr b="1">
              <a:latin typeface="Libre Franklin"/>
              <a:ea typeface="Libre Franklin"/>
              <a:cs typeface="Libre Franklin"/>
              <a:sym typeface="Libre Franklin"/>
            </a:endParaRPr>
          </a:p>
        </p:txBody>
      </p:sp>
      <p:sp>
        <p:nvSpPr>
          <p:cNvPr id="818" name="Google Shape;818;g1fcc9865773_0_321"/>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Autofit/>
          </a:bodyPr>
          <a:lstStyle/>
          <a:p>
            <a:pPr marL="177800" lvl="0" indent="0" algn="l" rtl="0">
              <a:lnSpc>
                <a:spcPct val="90000"/>
              </a:lnSpc>
              <a:spcBef>
                <a:spcPts val="0"/>
              </a:spcBef>
              <a:spcAft>
                <a:spcPts val="0"/>
              </a:spcAft>
              <a:buNone/>
            </a:pPr>
            <a:r>
              <a:rPr lang="en-US" b="1">
                <a:latin typeface="Libre Franklin"/>
                <a:ea typeface="Libre Franklin"/>
                <a:cs typeface="Libre Franklin"/>
                <a:sym typeface="Libre Franklin"/>
              </a:rPr>
              <a:t>Spring 2023</a:t>
            </a:r>
            <a:endParaRPr b="1">
              <a:latin typeface="Libre Franklin"/>
              <a:ea typeface="Libre Franklin"/>
              <a:cs typeface="Libre Franklin"/>
              <a:sym typeface="Libre Franklin"/>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2022 – 2023 FAFSA</a:t>
            </a:r>
            <a:endParaRPr>
              <a:latin typeface="Libre Franklin Medium"/>
              <a:ea typeface="Libre Franklin Medium"/>
              <a:cs typeface="Libre Franklin Medium"/>
              <a:sym typeface="Libre Franklin Medium"/>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Financial Aid Offer sent upon acceptance and receipt of the FAFSA</a:t>
            </a:r>
            <a:endParaRPr>
              <a:latin typeface="Libre Franklin Medium"/>
              <a:ea typeface="Libre Franklin Medium"/>
              <a:cs typeface="Libre Franklin Medium"/>
              <a:sym typeface="Libre Franklin Medium"/>
            </a:endParaRPr>
          </a:p>
          <a:p>
            <a:pPr marL="457200" lvl="0" indent="0" algn="l" rtl="0">
              <a:lnSpc>
                <a:spcPct val="90000"/>
              </a:lnSpc>
              <a:spcBef>
                <a:spcPts val="400"/>
              </a:spcBef>
              <a:spcAft>
                <a:spcPts val="0"/>
              </a:spcAft>
              <a:buNone/>
            </a:pPr>
            <a:endParaRPr sz="400">
              <a:latin typeface="Libre Franklin Medium"/>
              <a:ea typeface="Libre Franklin Medium"/>
              <a:cs typeface="Libre Franklin Medium"/>
              <a:sym typeface="Libre Franklin Medium"/>
            </a:endParaRPr>
          </a:p>
          <a:p>
            <a:pPr marL="177800" lvl="0" indent="0" algn="l" rtl="0">
              <a:lnSpc>
                <a:spcPct val="90000"/>
              </a:lnSpc>
              <a:spcBef>
                <a:spcPts val="800"/>
              </a:spcBef>
              <a:spcAft>
                <a:spcPts val="0"/>
              </a:spcAft>
              <a:buNone/>
            </a:pPr>
            <a:r>
              <a:rPr lang="en-US" b="1">
                <a:latin typeface="Libre Franklin"/>
                <a:ea typeface="Libre Franklin"/>
                <a:cs typeface="Libre Franklin"/>
                <a:sym typeface="Libre Franklin"/>
              </a:rPr>
              <a:t>Summer 2023</a:t>
            </a:r>
            <a:endParaRPr b="1">
              <a:latin typeface="Libre Franklin"/>
              <a:ea typeface="Libre Franklin"/>
              <a:cs typeface="Libre Franklin"/>
              <a:sym typeface="Libre Franklin"/>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2022 – 2023 FAFSA</a:t>
            </a:r>
            <a:endParaRPr>
              <a:latin typeface="Libre Franklin Medium"/>
              <a:ea typeface="Libre Franklin Medium"/>
              <a:cs typeface="Libre Franklin Medium"/>
              <a:sym typeface="Libre Franklin Medium"/>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Financial Aid Offer sent upon acceptance and receipt of the FAFSA</a:t>
            </a:r>
            <a:endParaRPr>
              <a:latin typeface="Libre Franklin Medium"/>
              <a:ea typeface="Libre Franklin Medium"/>
              <a:cs typeface="Libre Franklin Medium"/>
              <a:sym typeface="Libre Franklin Medium"/>
            </a:endParaRPr>
          </a:p>
          <a:p>
            <a:pPr marL="457200" lvl="0" indent="0" algn="l" rtl="0">
              <a:lnSpc>
                <a:spcPct val="90000"/>
              </a:lnSpc>
              <a:spcBef>
                <a:spcPts val="400"/>
              </a:spcBef>
              <a:spcAft>
                <a:spcPts val="0"/>
              </a:spcAft>
              <a:buNone/>
            </a:pPr>
            <a:endParaRPr sz="400">
              <a:latin typeface="Libre Franklin Medium"/>
              <a:ea typeface="Libre Franklin Medium"/>
              <a:cs typeface="Libre Franklin Medium"/>
              <a:sym typeface="Libre Franklin Medium"/>
            </a:endParaRPr>
          </a:p>
          <a:p>
            <a:pPr marL="177800" lvl="0" indent="0" algn="l" rtl="0">
              <a:lnSpc>
                <a:spcPct val="90000"/>
              </a:lnSpc>
              <a:spcBef>
                <a:spcPts val="800"/>
              </a:spcBef>
              <a:spcAft>
                <a:spcPts val="0"/>
              </a:spcAft>
              <a:buNone/>
            </a:pPr>
            <a:r>
              <a:rPr lang="en-US" b="1">
                <a:latin typeface="Libre Franklin"/>
                <a:ea typeface="Libre Franklin"/>
                <a:cs typeface="Libre Franklin"/>
                <a:sym typeface="Libre Franklin"/>
              </a:rPr>
              <a:t>Fall 2023</a:t>
            </a:r>
            <a:endParaRPr b="1">
              <a:latin typeface="Libre Franklin"/>
              <a:ea typeface="Libre Franklin"/>
              <a:cs typeface="Libre Franklin"/>
              <a:sym typeface="Libre Franklin"/>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2023 – 2024 FAFSA</a:t>
            </a:r>
            <a:endParaRPr>
              <a:latin typeface="Libre Franklin Medium"/>
              <a:ea typeface="Libre Franklin Medium"/>
              <a:cs typeface="Libre Franklin Medium"/>
              <a:sym typeface="Libre Franklin Medium"/>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Financial Aid Offer sent in May 2023</a:t>
            </a:r>
            <a:endParaRPr>
              <a:latin typeface="Libre Franklin Medium"/>
              <a:ea typeface="Libre Franklin Medium"/>
              <a:cs typeface="Libre Franklin Medium"/>
              <a:sym typeface="Libre Franklin Medium"/>
            </a:endParaRPr>
          </a:p>
          <a:p>
            <a:pPr marL="342900" lvl="1" indent="0" algn="l" rtl="0">
              <a:lnSpc>
                <a:spcPct val="90000"/>
              </a:lnSpc>
              <a:spcBef>
                <a:spcPts val="400"/>
              </a:spcBef>
              <a:spcAft>
                <a:spcPts val="0"/>
              </a:spcAft>
              <a:buClr>
                <a:schemeClr val="dk1"/>
              </a:buClr>
              <a:buSzPts val="1800"/>
              <a:buNone/>
            </a:pPr>
            <a:endParaRPr sz="800">
              <a:latin typeface="Libre Franklin Medium"/>
              <a:ea typeface="Libre Franklin Medium"/>
              <a:cs typeface="Libre Franklin Medium"/>
              <a:sym typeface="Libre Franklin Medium"/>
            </a:endParaRPr>
          </a:p>
          <a:p>
            <a:pPr marL="0" lvl="0" indent="0" algn="ctr" rtl="0">
              <a:lnSpc>
                <a:spcPct val="90000"/>
              </a:lnSpc>
              <a:spcBef>
                <a:spcPts val="800"/>
              </a:spcBef>
              <a:spcAft>
                <a:spcPts val="0"/>
              </a:spcAft>
              <a:buClr>
                <a:schemeClr val="accent1"/>
              </a:buClr>
              <a:buSzPts val="2100"/>
              <a:buNone/>
            </a:pPr>
            <a:r>
              <a:rPr lang="en-US" sz="1800">
                <a:solidFill>
                  <a:schemeClr val="accent1"/>
                </a:solidFill>
                <a:latin typeface="Libre Franklin Medium"/>
                <a:ea typeface="Libre Franklin Medium"/>
                <a:cs typeface="Libre Franklin Medium"/>
                <a:sym typeface="Libre Franklin Medium"/>
              </a:rPr>
              <a:t>Please respond to requests for documentation as quickly as possible</a:t>
            </a:r>
            <a:endParaRPr sz="1800">
              <a:solidFill>
                <a:schemeClr val="accent1"/>
              </a:solidFill>
              <a:latin typeface="Libre Franklin Medium"/>
              <a:ea typeface="Libre Franklin Medium"/>
              <a:cs typeface="Libre Franklin Medium"/>
              <a:sym typeface="Libre Franklin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1fcc9865773_0_281"/>
          <p:cNvSpPr txBox="1">
            <a:spLocks noGrp="1"/>
          </p:cNvSpPr>
          <p:nvPr>
            <p:ph type="title"/>
          </p:nvPr>
        </p:nvSpPr>
        <p:spPr>
          <a:xfrm>
            <a:off x="2686050" y="28949"/>
            <a:ext cx="6458100" cy="1235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Gill Sans"/>
              <a:buNone/>
            </a:pPr>
            <a:r>
              <a:rPr lang="en-US" b="1">
                <a:latin typeface="Libre Franklin"/>
                <a:ea typeface="Libre Franklin"/>
                <a:cs typeface="Libre Franklin"/>
                <a:sym typeface="Libre Franklin"/>
              </a:rPr>
              <a:t>Tuition and Fees</a:t>
            </a:r>
            <a:endParaRPr b="1">
              <a:latin typeface="Libre Franklin"/>
              <a:ea typeface="Libre Franklin"/>
              <a:cs typeface="Libre Franklin"/>
              <a:sym typeface="Libre Franklin"/>
            </a:endParaRPr>
          </a:p>
        </p:txBody>
      </p:sp>
      <p:sp>
        <p:nvSpPr>
          <p:cNvPr id="824" name="Google Shape;824;g1fcc9865773_0_281"/>
          <p:cNvSpPr txBox="1">
            <a:spLocks noGrp="1"/>
          </p:cNvSpPr>
          <p:nvPr>
            <p:ph type="body" idx="1"/>
          </p:nvPr>
        </p:nvSpPr>
        <p:spPr>
          <a:xfrm>
            <a:off x="628650" y="1492624"/>
            <a:ext cx="7886700" cy="478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b="1">
                <a:latin typeface="Libre Franklin"/>
                <a:ea typeface="Libre Franklin"/>
                <a:cs typeface="Libre Franklin"/>
                <a:sym typeface="Libre Franklin"/>
              </a:rPr>
              <a:t>Cost per Credit Hour</a:t>
            </a:r>
            <a:endParaRPr b="1">
              <a:latin typeface="Libre Franklin"/>
              <a:ea typeface="Libre Franklin"/>
              <a:cs typeface="Libre Franklin"/>
              <a:sym typeface="Libre Franklin"/>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NC Resident (In-State): $76</a:t>
            </a:r>
            <a:endParaRPr>
              <a:latin typeface="Libre Franklin Medium"/>
              <a:ea typeface="Libre Franklin Medium"/>
              <a:cs typeface="Libre Franklin Medium"/>
              <a:sym typeface="Libre Franklin Medium"/>
            </a:endParaRPr>
          </a:p>
          <a:p>
            <a:pPr marL="520700" lvl="1" indent="-177800" algn="l" rtl="0">
              <a:lnSpc>
                <a:spcPct val="90000"/>
              </a:lnSpc>
              <a:spcBef>
                <a:spcPts val="400"/>
              </a:spcBef>
              <a:spcAft>
                <a:spcPts val="0"/>
              </a:spcAft>
              <a:buClr>
                <a:schemeClr val="dk1"/>
              </a:buClr>
              <a:buSzPts val="1800"/>
              <a:buFont typeface="Libre Franklin Medium"/>
              <a:buChar char="•"/>
            </a:pPr>
            <a:r>
              <a:rPr lang="en-US">
                <a:latin typeface="Libre Franklin Medium"/>
                <a:ea typeface="Libre Franklin Medium"/>
                <a:cs typeface="Libre Franklin Medium"/>
                <a:sym typeface="Libre Franklin Medium"/>
              </a:rPr>
              <a:t>Non-Resident (Out-of-State): $268</a:t>
            </a:r>
            <a:endParaRPr>
              <a:latin typeface="Libre Franklin Medium"/>
              <a:ea typeface="Libre Franklin Medium"/>
              <a:cs typeface="Libre Franklin Medium"/>
              <a:sym typeface="Libre Franklin Medium"/>
            </a:endParaRPr>
          </a:p>
          <a:p>
            <a:pPr marL="520700" lvl="1" indent="-63500" algn="l" rtl="0">
              <a:lnSpc>
                <a:spcPct val="90000"/>
              </a:lnSpc>
              <a:spcBef>
                <a:spcPts val="400"/>
              </a:spcBef>
              <a:spcAft>
                <a:spcPts val="0"/>
              </a:spcAft>
              <a:buClr>
                <a:schemeClr val="dk1"/>
              </a:buClr>
              <a:buSzPts val="1800"/>
              <a:buNone/>
            </a:pPr>
            <a:endParaRPr>
              <a:latin typeface="Libre Franklin"/>
              <a:ea typeface="Libre Franklin"/>
              <a:cs typeface="Libre Franklin"/>
              <a:sym typeface="Libre Franklin"/>
            </a:endParaRPr>
          </a:p>
          <a:p>
            <a:pPr marL="520700" lvl="1" indent="-63500" algn="l" rtl="0">
              <a:lnSpc>
                <a:spcPct val="90000"/>
              </a:lnSpc>
              <a:spcBef>
                <a:spcPts val="400"/>
              </a:spcBef>
              <a:spcAft>
                <a:spcPts val="0"/>
              </a:spcAft>
              <a:buClr>
                <a:schemeClr val="dk1"/>
              </a:buClr>
              <a:buSzPts val="1800"/>
              <a:buNone/>
            </a:pPr>
            <a:endParaRPr>
              <a:latin typeface="Libre Franklin"/>
              <a:ea typeface="Libre Franklin"/>
              <a:cs typeface="Libre Franklin"/>
              <a:sym typeface="Libre Franklin"/>
            </a:endParaRPr>
          </a:p>
        </p:txBody>
      </p:sp>
      <p:graphicFrame>
        <p:nvGraphicFramePr>
          <p:cNvPr id="825" name="Google Shape;825;g1fcc9865773_0_281"/>
          <p:cNvGraphicFramePr/>
          <p:nvPr/>
        </p:nvGraphicFramePr>
        <p:xfrm>
          <a:off x="1524001" y="3210625"/>
          <a:ext cx="3000000" cy="3000000"/>
        </p:xfrm>
        <a:graphic>
          <a:graphicData uri="http://schemas.openxmlformats.org/drawingml/2006/table">
            <a:tbl>
              <a:tblPr firstRow="1" bandRow="1">
                <a:noFill/>
                <a:tableStyleId>{1D079672-E78B-4264-8F99-3AEDEE4BA439}</a:tableStyleId>
              </a:tblPr>
              <a:tblGrid>
                <a:gridCol w="2031975">
                  <a:extLst>
                    <a:ext uri="{9D8B030D-6E8A-4147-A177-3AD203B41FA5}">
                      <a16:colId xmlns:a16="http://schemas.microsoft.com/office/drawing/2014/main" val="20000"/>
                    </a:ext>
                  </a:extLst>
                </a:gridCol>
                <a:gridCol w="2031975">
                  <a:extLst>
                    <a:ext uri="{9D8B030D-6E8A-4147-A177-3AD203B41FA5}">
                      <a16:colId xmlns:a16="http://schemas.microsoft.com/office/drawing/2014/main" val="20001"/>
                    </a:ext>
                  </a:extLst>
                </a:gridCol>
                <a:gridCol w="2031975">
                  <a:extLst>
                    <a:ext uri="{9D8B030D-6E8A-4147-A177-3AD203B41FA5}">
                      <a16:colId xmlns:a16="http://schemas.microsoft.com/office/drawing/2014/main" val="20002"/>
                    </a:ext>
                  </a:extLst>
                </a:gridCol>
              </a:tblGrid>
              <a:tr h="370825">
                <a:tc>
                  <a:txBody>
                    <a:bodyPr/>
                    <a:lstStyle/>
                    <a:p>
                      <a:pPr marL="0" marR="0" lvl="0" indent="0" algn="l" rtl="0">
                        <a:spcBef>
                          <a:spcPts val="0"/>
                        </a:spcBef>
                        <a:spcAft>
                          <a:spcPts val="0"/>
                        </a:spcAft>
                        <a:buNone/>
                      </a:pPr>
                      <a:endParaRPr sz="1900">
                        <a:latin typeface="Libre Franklin"/>
                        <a:ea typeface="Libre Franklin"/>
                        <a:cs typeface="Libre Franklin"/>
                        <a:sym typeface="Libre Franklin"/>
                      </a:endParaRPr>
                    </a:p>
                    <a:p>
                      <a:pPr marL="0" marR="0" lvl="0" indent="0" algn="ctr" rtl="0">
                        <a:spcBef>
                          <a:spcPts val="0"/>
                        </a:spcBef>
                        <a:spcAft>
                          <a:spcPts val="0"/>
                        </a:spcAft>
                        <a:buNone/>
                      </a:pPr>
                      <a:r>
                        <a:rPr lang="en-US" sz="1900">
                          <a:latin typeface="Libre Franklin"/>
                          <a:ea typeface="Libre Franklin"/>
                          <a:cs typeface="Libre Franklin"/>
                          <a:sym typeface="Libre Franklin"/>
                        </a:rPr>
                        <a:t>Credit Hours</a:t>
                      </a:r>
                      <a:endParaRPr sz="1900">
                        <a:latin typeface="Libre Franklin"/>
                        <a:ea typeface="Libre Franklin"/>
                        <a:cs typeface="Libre Franklin"/>
                        <a:sym typeface="Libre Franklin"/>
                      </a:endParaRPr>
                    </a:p>
                  </a:txBody>
                  <a:tcPr marL="68600" marR="68600" marT="45725" marB="45725"/>
                </a:tc>
                <a:tc>
                  <a:txBody>
                    <a:bodyPr/>
                    <a:lstStyle/>
                    <a:p>
                      <a:pPr marL="0" marR="0" lvl="0" indent="0" algn="ctr" rtl="0">
                        <a:spcBef>
                          <a:spcPts val="0"/>
                        </a:spcBef>
                        <a:spcAft>
                          <a:spcPts val="0"/>
                        </a:spcAft>
                        <a:buNone/>
                      </a:pPr>
                      <a:r>
                        <a:rPr lang="en-US" sz="1900">
                          <a:latin typeface="Libre Franklin"/>
                          <a:ea typeface="Libre Franklin"/>
                          <a:cs typeface="Libre Franklin"/>
                          <a:sym typeface="Libre Franklin"/>
                        </a:rPr>
                        <a:t>NC Resident</a:t>
                      </a:r>
                      <a:endParaRPr sz="1500">
                        <a:latin typeface="Libre Franklin"/>
                        <a:ea typeface="Libre Franklin"/>
                        <a:cs typeface="Libre Franklin"/>
                        <a:sym typeface="Libre Franklin"/>
                      </a:endParaRPr>
                    </a:p>
                    <a:p>
                      <a:pPr marL="0" marR="0" lvl="0" indent="0" algn="ctr" rtl="0">
                        <a:spcBef>
                          <a:spcPts val="0"/>
                        </a:spcBef>
                        <a:spcAft>
                          <a:spcPts val="0"/>
                        </a:spcAft>
                        <a:buNone/>
                      </a:pPr>
                      <a:r>
                        <a:rPr lang="en-US" sz="1900">
                          <a:latin typeface="Libre Franklin"/>
                          <a:ea typeface="Libre Franklin"/>
                          <a:cs typeface="Libre Franklin"/>
                          <a:sym typeface="Libre Franklin"/>
                        </a:rPr>
                        <a:t>Tuition and Fees</a:t>
                      </a:r>
                      <a:endParaRPr sz="1900">
                        <a:latin typeface="Libre Franklin"/>
                        <a:ea typeface="Libre Franklin"/>
                        <a:cs typeface="Libre Franklin"/>
                        <a:sym typeface="Libre Franklin"/>
                      </a:endParaRPr>
                    </a:p>
                  </a:txBody>
                  <a:tcPr marL="68600" marR="68600" marT="45725" marB="45725"/>
                </a:tc>
                <a:tc>
                  <a:txBody>
                    <a:bodyPr/>
                    <a:lstStyle/>
                    <a:p>
                      <a:pPr marL="0" marR="0" lvl="0" indent="0" algn="ctr" rtl="0">
                        <a:spcBef>
                          <a:spcPts val="0"/>
                        </a:spcBef>
                        <a:spcAft>
                          <a:spcPts val="0"/>
                        </a:spcAft>
                        <a:buNone/>
                      </a:pPr>
                      <a:r>
                        <a:rPr lang="en-US" sz="1900">
                          <a:latin typeface="Libre Franklin"/>
                          <a:ea typeface="Libre Franklin"/>
                          <a:cs typeface="Libre Franklin"/>
                          <a:sym typeface="Libre Franklin"/>
                        </a:rPr>
                        <a:t>Non-Resident</a:t>
                      </a:r>
                      <a:endParaRPr sz="1500">
                        <a:latin typeface="Libre Franklin"/>
                        <a:ea typeface="Libre Franklin"/>
                        <a:cs typeface="Libre Franklin"/>
                        <a:sym typeface="Libre Franklin"/>
                      </a:endParaRPr>
                    </a:p>
                    <a:p>
                      <a:pPr marL="0" marR="0" lvl="0" indent="0" algn="ctr" rtl="0">
                        <a:spcBef>
                          <a:spcPts val="0"/>
                        </a:spcBef>
                        <a:spcAft>
                          <a:spcPts val="0"/>
                        </a:spcAft>
                        <a:buNone/>
                      </a:pPr>
                      <a:r>
                        <a:rPr lang="en-US" sz="1900">
                          <a:latin typeface="Libre Franklin"/>
                          <a:ea typeface="Libre Franklin"/>
                          <a:cs typeface="Libre Franklin"/>
                          <a:sym typeface="Libre Franklin"/>
                        </a:rPr>
                        <a:t>Tuition and Fees</a:t>
                      </a:r>
                      <a:endParaRPr sz="1900">
                        <a:latin typeface="Libre Franklin"/>
                        <a:ea typeface="Libre Franklin"/>
                        <a:cs typeface="Libre Franklin"/>
                        <a:sym typeface="Libre Franklin"/>
                      </a:endParaRPr>
                    </a:p>
                  </a:txBody>
                  <a:tcPr marL="68600" marR="68600" marT="45725" marB="45725"/>
                </a:tc>
                <a:extLst>
                  <a:ext uri="{0D108BD9-81ED-4DB2-BD59-A6C34878D82A}">
                    <a16:rowId xmlns:a16="http://schemas.microsoft.com/office/drawing/2014/main" val="10000"/>
                  </a:ext>
                </a:extLst>
              </a:tr>
              <a:tr h="370825">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3</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$279.25</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$855.25</a:t>
                      </a:r>
                      <a:endParaRPr sz="1500">
                        <a:latin typeface="Libre Franklin Medium"/>
                        <a:ea typeface="Libre Franklin Medium"/>
                        <a:cs typeface="Libre Franklin Medium"/>
                        <a:sym typeface="Libre Franklin Medium"/>
                      </a:endParaRPr>
                    </a:p>
                  </a:txBody>
                  <a:tcPr marL="68600" marR="68600" marT="45725" marB="45725"/>
                </a:tc>
                <a:extLst>
                  <a:ext uri="{0D108BD9-81ED-4DB2-BD59-A6C34878D82A}">
                    <a16:rowId xmlns:a16="http://schemas.microsoft.com/office/drawing/2014/main" val="10001"/>
                  </a:ext>
                </a:extLst>
              </a:tr>
              <a:tr h="370825">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6</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$507.25</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$1,659.25</a:t>
                      </a:r>
                      <a:endParaRPr sz="1900">
                        <a:latin typeface="Libre Franklin Medium"/>
                        <a:ea typeface="Libre Franklin Medium"/>
                        <a:cs typeface="Libre Franklin Medium"/>
                        <a:sym typeface="Libre Franklin Medium"/>
                      </a:endParaRPr>
                    </a:p>
                  </a:txBody>
                  <a:tcPr marL="68600" marR="68600" marT="45725" marB="45725"/>
                </a:tc>
                <a:extLst>
                  <a:ext uri="{0D108BD9-81ED-4DB2-BD59-A6C34878D82A}">
                    <a16:rowId xmlns:a16="http://schemas.microsoft.com/office/drawing/2014/main" val="10002"/>
                  </a:ext>
                </a:extLst>
              </a:tr>
              <a:tr h="370825">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9</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$748.25</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$2,476.25</a:t>
                      </a:r>
                      <a:endParaRPr sz="1900">
                        <a:latin typeface="Libre Franklin Medium"/>
                        <a:ea typeface="Libre Franklin Medium"/>
                        <a:cs typeface="Libre Franklin Medium"/>
                        <a:sym typeface="Libre Franklin Medium"/>
                      </a:endParaRPr>
                    </a:p>
                  </a:txBody>
                  <a:tcPr marL="68600" marR="68600" marT="45725" marB="45725"/>
                </a:tc>
                <a:extLst>
                  <a:ext uri="{0D108BD9-81ED-4DB2-BD59-A6C34878D82A}">
                    <a16:rowId xmlns:a16="http://schemas.microsoft.com/office/drawing/2014/main" val="10003"/>
                  </a:ext>
                </a:extLst>
              </a:tr>
              <a:tr h="370825">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12</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$989.25</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$3,293.25</a:t>
                      </a:r>
                      <a:endParaRPr sz="1900">
                        <a:latin typeface="Libre Franklin Medium"/>
                        <a:ea typeface="Libre Franklin Medium"/>
                        <a:cs typeface="Libre Franklin Medium"/>
                        <a:sym typeface="Libre Franklin Medium"/>
                      </a:endParaRPr>
                    </a:p>
                  </a:txBody>
                  <a:tcPr marL="68600" marR="68600" marT="45725" marB="45725"/>
                </a:tc>
                <a:extLst>
                  <a:ext uri="{0D108BD9-81ED-4DB2-BD59-A6C34878D82A}">
                    <a16:rowId xmlns:a16="http://schemas.microsoft.com/office/drawing/2014/main" val="10004"/>
                  </a:ext>
                </a:extLst>
              </a:tr>
              <a:tr h="370825">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16 or more</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$1,293.25</a:t>
                      </a:r>
                      <a:endParaRPr sz="1900">
                        <a:latin typeface="Libre Franklin Medium"/>
                        <a:ea typeface="Libre Franklin Medium"/>
                        <a:cs typeface="Libre Franklin Medium"/>
                        <a:sym typeface="Libre Franklin Medium"/>
                      </a:endParaRPr>
                    </a:p>
                  </a:txBody>
                  <a:tcPr marL="68600" marR="68600" marT="45725" marB="45725"/>
                </a:tc>
                <a:tc>
                  <a:txBody>
                    <a:bodyPr/>
                    <a:lstStyle/>
                    <a:p>
                      <a:pPr marL="0" marR="0" lvl="0" indent="0" algn="ctr" rtl="0">
                        <a:spcBef>
                          <a:spcPts val="0"/>
                        </a:spcBef>
                        <a:spcAft>
                          <a:spcPts val="0"/>
                        </a:spcAft>
                        <a:buNone/>
                      </a:pPr>
                      <a:r>
                        <a:rPr lang="en-US" sz="1900">
                          <a:latin typeface="Libre Franklin Medium"/>
                          <a:ea typeface="Libre Franklin Medium"/>
                          <a:cs typeface="Libre Franklin Medium"/>
                          <a:sym typeface="Libre Franklin Medium"/>
                        </a:rPr>
                        <a:t>$4,365.25</a:t>
                      </a:r>
                      <a:endParaRPr sz="1900">
                        <a:latin typeface="Libre Franklin Medium"/>
                        <a:ea typeface="Libre Franklin Medium"/>
                        <a:cs typeface="Libre Franklin Medium"/>
                        <a:sym typeface="Libre Franklin Medium"/>
                      </a:endParaRPr>
                    </a:p>
                  </a:txBody>
                  <a:tcPr marL="68600" marR="6860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b72c855150_0_933"/>
          <p:cNvSpPr txBox="1">
            <a:spLocks noGrp="1"/>
          </p:cNvSpPr>
          <p:nvPr>
            <p:ph type="title"/>
          </p:nvPr>
        </p:nvSpPr>
        <p:spPr>
          <a:xfrm>
            <a:off x="3813625" y="28950"/>
            <a:ext cx="5330100" cy="123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B4519"/>
              </a:buClr>
              <a:buSzPts val="4000"/>
              <a:buFont typeface="Arial"/>
              <a:buNone/>
            </a:pPr>
            <a:r>
              <a:rPr lang="en-US" sz="4000">
                <a:solidFill>
                  <a:srgbClr val="FFFFFF"/>
                </a:solidFill>
                <a:latin typeface="Libre Franklin"/>
                <a:ea typeface="Libre Franklin"/>
                <a:cs typeface="Libre Franklin"/>
                <a:sym typeface="Libre Franklin"/>
              </a:rPr>
              <a:t>Money Matters</a:t>
            </a:r>
            <a:endParaRPr>
              <a:solidFill>
                <a:srgbClr val="FFFFFF"/>
              </a:solidFill>
            </a:endParaRPr>
          </a:p>
        </p:txBody>
      </p:sp>
      <p:pic>
        <p:nvPicPr>
          <p:cNvPr id="831" name="Google Shape;831;gb72c855150_0_933"/>
          <p:cNvPicPr preferRelativeResize="0">
            <a:picLocks noGrp="1"/>
          </p:cNvPicPr>
          <p:nvPr>
            <p:ph type="body" idx="1"/>
          </p:nvPr>
        </p:nvPicPr>
        <p:blipFill rotWithShape="1">
          <a:blip r:embed="rId3">
            <a:alphaModFix/>
          </a:blip>
          <a:srcRect l="32450" t="30404" r="47020" b="26433"/>
          <a:stretch/>
        </p:blipFill>
        <p:spPr>
          <a:xfrm>
            <a:off x="2743194" y="1679321"/>
            <a:ext cx="3657600" cy="4374300"/>
          </a:xfrm>
          <a:prstGeom prst="rect">
            <a:avLst/>
          </a:prstGeom>
          <a:noFill/>
          <a:ln>
            <a:noFill/>
          </a:ln>
        </p:spPr>
      </p:pic>
      <p:sp>
        <p:nvSpPr>
          <p:cNvPr id="832" name="Google Shape;832;gb72c855150_0_933"/>
          <p:cNvSpPr/>
          <p:nvPr/>
        </p:nvSpPr>
        <p:spPr>
          <a:xfrm>
            <a:off x="3200000" y="2040925"/>
            <a:ext cx="1062000" cy="65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3" name="Google Shape;833;gb72c855150_0_933"/>
          <p:cNvPicPr preferRelativeResize="0"/>
          <p:nvPr/>
        </p:nvPicPr>
        <p:blipFill rotWithShape="1">
          <a:blip r:embed="rId4">
            <a:alphaModFix/>
          </a:blip>
          <a:srcRect/>
          <a:stretch/>
        </p:blipFill>
        <p:spPr>
          <a:xfrm>
            <a:off x="2743200" y="2207825"/>
            <a:ext cx="1692724" cy="345200"/>
          </a:xfrm>
          <a:prstGeom prst="rect">
            <a:avLst/>
          </a:prstGeom>
          <a:noFill/>
          <a:ln>
            <a:noFill/>
          </a:ln>
        </p:spPr>
      </p:pic>
      <p:sp>
        <p:nvSpPr>
          <p:cNvPr id="834" name="Google Shape;834;gb72c855150_0_933"/>
          <p:cNvSpPr txBox="1"/>
          <p:nvPr/>
        </p:nvSpPr>
        <p:spPr>
          <a:xfrm>
            <a:off x="2722350" y="6004100"/>
            <a:ext cx="3699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Source Sans Pro"/>
                <a:ea typeface="Source Sans Pro"/>
                <a:cs typeface="Source Sans Pro"/>
                <a:sym typeface="Source Sans Pro"/>
              </a:rPr>
              <a:t>*data based on in-state tuition and fee rates for 2019-2020 academic year.</a:t>
            </a:r>
            <a:endParaRPr sz="1100" b="0" i="1"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1fcc9865773_0_330"/>
          <p:cNvSpPr txBox="1">
            <a:spLocks noGrp="1"/>
          </p:cNvSpPr>
          <p:nvPr>
            <p:ph type="title"/>
          </p:nvPr>
        </p:nvSpPr>
        <p:spPr>
          <a:xfrm>
            <a:off x="3268625" y="28950"/>
            <a:ext cx="5875200" cy="123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000">
                <a:solidFill>
                  <a:srgbClr val="FFFFFF"/>
                </a:solidFill>
                <a:latin typeface="Libre Franklin"/>
                <a:ea typeface="Libre Franklin"/>
                <a:cs typeface="Libre Franklin"/>
                <a:sym typeface="Libre Franklin"/>
              </a:rPr>
              <a:t>4. Request transcripts</a:t>
            </a:r>
            <a:endParaRPr sz="5000">
              <a:solidFill>
                <a:srgbClr val="FFFFFF"/>
              </a:solidFill>
            </a:endParaRPr>
          </a:p>
        </p:txBody>
      </p:sp>
      <p:sp>
        <p:nvSpPr>
          <p:cNvPr id="840" name="Google Shape;840;g1fcc9865773_0_330"/>
          <p:cNvSpPr txBox="1">
            <a:spLocks noGrp="1"/>
          </p:cNvSpPr>
          <p:nvPr>
            <p:ph type="body" idx="1"/>
          </p:nvPr>
        </p:nvSpPr>
        <p:spPr>
          <a:xfrm>
            <a:off x="411850" y="1393367"/>
            <a:ext cx="8505300" cy="508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latin typeface="Libre Franklin"/>
                <a:ea typeface="Libre Franklin"/>
                <a:cs typeface="Libre Franklin"/>
                <a:sym typeface="Libre Franklin"/>
              </a:rPr>
              <a:t>High school</a:t>
            </a:r>
            <a:endParaRPr>
              <a:latin typeface="Libre Franklin"/>
              <a:ea typeface="Libre Franklin"/>
              <a:cs typeface="Libre Franklin"/>
              <a:sym typeface="Libre Franklin"/>
            </a:endParaRPr>
          </a:p>
          <a:p>
            <a:pPr marL="457200" lvl="0" indent="-368300" algn="l" rtl="0">
              <a:lnSpc>
                <a:spcPct val="100000"/>
              </a:lnSpc>
              <a:spcBef>
                <a:spcPts val="0"/>
              </a:spcBef>
              <a:spcAft>
                <a:spcPts val="0"/>
              </a:spcAft>
              <a:buClr>
                <a:schemeClr val="dk1"/>
              </a:buClr>
              <a:buSzPts val="2200"/>
              <a:buFont typeface="Libre Franklin"/>
              <a:buChar char="•"/>
            </a:pPr>
            <a:r>
              <a:rPr lang="en-US" sz="2200">
                <a:solidFill>
                  <a:schemeClr val="dk1"/>
                </a:solidFill>
                <a:latin typeface="Libre Franklin"/>
                <a:ea typeface="Libre Franklin"/>
                <a:cs typeface="Libre Franklin"/>
                <a:sym typeface="Libre Franklin"/>
              </a:rPr>
              <a:t>Can help determine course placement based on your unweighted GPA if you’ve graduated from high school in the last 10 years</a:t>
            </a:r>
            <a:endParaRPr sz="2200">
              <a:solidFill>
                <a:schemeClr val="dk1"/>
              </a:solidFill>
              <a:latin typeface="Libre Franklin"/>
              <a:ea typeface="Libre Franklin"/>
              <a:cs typeface="Libre Franklin"/>
              <a:sym typeface="Libre Franklin"/>
            </a:endParaRPr>
          </a:p>
          <a:p>
            <a:pPr marL="457200" lvl="0" indent="-368300" algn="l" rtl="0">
              <a:lnSpc>
                <a:spcPct val="100000"/>
              </a:lnSpc>
              <a:spcBef>
                <a:spcPts val="0"/>
              </a:spcBef>
              <a:spcAft>
                <a:spcPts val="0"/>
              </a:spcAft>
              <a:buClr>
                <a:schemeClr val="dk1"/>
              </a:buClr>
              <a:buSzPts val="2200"/>
              <a:buFont typeface="Libre Franklin"/>
              <a:buChar char="•"/>
            </a:pPr>
            <a:r>
              <a:rPr lang="en-US" sz="2200">
                <a:solidFill>
                  <a:schemeClr val="dk1"/>
                </a:solidFill>
                <a:latin typeface="Libre Franklin"/>
                <a:ea typeface="Libre Franklin"/>
                <a:cs typeface="Libre Franklin"/>
                <a:sym typeface="Libre Franklin"/>
              </a:rPr>
              <a:t>Needed for some special criteria admissions applications &amp; program eligibility</a:t>
            </a:r>
            <a:endParaRPr sz="2200">
              <a:solidFill>
                <a:schemeClr val="dk1"/>
              </a:solidFill>
              <a:latin typeface="Libre Franklin"/>
              <a:ea typeface="Libre Franklin"/>
              <a:cs typeface="Libre Franklin"/>
              <a:sym typeface="Libre Franklin"/>
            </a:endParaRPr>
          </a:p>
          <a:p>
            <a:pPr marL="0" lvl="0" indent="0" algn="l" rtl="0">
              <a:lnSpc>
                <a:spcPct val="100000"/>
              </a:lnSpc>
              <a:spcBef>
                <a:spcPts val="0"/>
              </a:spcBef>
              <a:spcAft>
                <a:spcPts val="0"/>
              </a:spcAft>
              <a:buSzPts val="1800"/>
              <a:buNone/>
            </a:pPr>
            <a:r>
              <a:rPr lang="en-US">
                <a:latin typeface="Libre Franklin"/>
                <a:ea typeface="Libre Franklin"/>
                <a:cs typeface="Libre Franklin"/>
                <a:sym typeface="Libre Franklin"/>
              </a:rPr>
              <a:t>Taken any college credit outside of DDCC?</a:t>
            </a:r>
            <a:endParaRPr>
              <a:latin typeface="Libre Franklin"/>
              <a:ea typeface="Libre Franklin"/>
              <a:cs typeface="Libre Franklin"/>
              <a:sym typeface="Libre Franklin"/>
            </a:endParaRPr>
          </a:p>
          <a:p>
            <a:pPr marL="457200" lvl="0" indent="-368300" algn="l" rtl="0">
              <a:lnSpc>
                <a:spcPct val="100000"/>
              </a:lnSpc>
              <a:spcBef>
                <a:spcPts val="0"/>
              </a:spcBef>
              <a:spcAft>
                <a:spcPts val="0"/>
              </a:spcAft>
              <a:buClr>
                <a:schemeClr val="dk1"/>
              </a:buClr>
              <a:buSzPts val="2200"/>
              <a:buFont typeface="Libre Franklin"/>
              <a:buChar char="•"/>
            </a:pPr>
            <a:r>
              <a:rPr lang="en-US" sz="2200">
                <a:solidFill>
                  <a:schemeClr val="dk1"/>
                </a:solidFill>
                <a:latin typeface="Libre Franklin"/>
                <a:ea typeface="Libre Franklin"/>
                <a:cs typeface="Libre Franklin"/>
                <a:sym typeface="Libre Franklin"/>
              </a:rPr>
              <a:t>In order to evaluate and apply transfer credits, the college transcript MUST be official!</a:t>
            </a:r>
            <a:endParaRPr sz="2200">
              <a:solidFill>
                <a:schemeClr val="dk1"/>
              </a:solidFill>
              <a:latin typeface="Libre Franklin"/>
              <a:ea typeface="Libre Franklin"/>
              <a:cs typeface="Libre Franklin"/>
              <a:sym typeface="Libre Franklin"/>
            </a:endParaRPr>
          </a:p>
          <a:p>
            <a:pPr marL="457200" lvl="0" indent="-368300" algn="l" rtl="0">
              <a:lnSpc>
                <a:spcPct val="100000"/>
              </a:lnSpc>
              <a:spcBef>
                <a:spcPts val="0"/>
              </a:spcBef>
              <a:spcAft>
                <a:spcPts val="0"/>
              </a:spcAft>
              <a:buClr>
                <a:schemeClr val="dk1"/>
              </a:buClr>
              <a:buSzPts val="2200"/>
              <a:buFont typeface="Libre Franklin"/>
              <a:buChar char="•"/>
            </a:pPr>
            <a:r>
              <a:rPr lang="en-US" sz="2200">
                <a:solidFill>
                  <a:schemeClr val="dk1"/>
                </a:solidFill>
                <a:latin typeface="Libre Franklin"/>
                <a:ea typeface="Libre Franklin"/>
                <a:cs typeface="Libre Franklin"/>
                <a:sym typeface="Libre Franklin"/>
              </a:rPr>
              <a:t>Beneficial for some special criteria admissions applications &amp; program eligibility</a:t>
            </a:r>
            <a:endParaRPr sz="2200">
              <a:solidFill>
                <a:schemeClr val="dk1"/>
              </a:solidFill>
              <a:latin typeface="Libre Franklin"/>
              <a:ea typeface="Libre Franklin"/>
              <a:cs typeface="Libre Franklin"/>
              <a:sym typeface="Libre Frankli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1fcc9865773_0_335"/>
          <p:cNvSpPr txBox="1">
            <a:spLocks noGrp="1"/>
          </p:cNvSpPr>
          <p:nvPr>
            <p:ph type="title"/>
          </p:nvPr>
        </p:nvSpPr>
        <p:spPr>
          <a:xfrm>
            <a:off x="2668600" y="0"/>
            <a:ext cx="7072500" cy="123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2900" b="1">
                <a:latin typeface="Libre Franklin"/>
                <a:ea typeface="Libre Franklin"/>
                <a:cs typeface="Libre Franklin"/>
                <a:sym typeface="Libre Franklin"/>
              </a:rPr>
              <a:t>6. Complete Orientation &amp; Advising</a:t>
            </a:r>
            <a:endParaRPr sz="4100"/>
          </a:p>
        </p:txBody>
      </p:sp>
      <p:sp>
        <p:nvSpPr>
          <p:cNvPr id="847" name="Google Shape;847;g1fcc9865773_0_335"/>
          <p:cNvSpPr txBox="1">
            <a:spLocks noGrp="1"/>
          </p:cNvSpPr>
          <p:nvPr>
            <p:ph type="body" idx="1"/>
          </p:nvPr>
        </p:nvSpPr>
        <p:spPr>
          <a:xfrm>
            <a:off x="150000" y="1321767"/>
            <a:ext cx="8739600" cy="48780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Clr>
                <a:srgbClr val="000000"/>
              </a:buClr>
              <a:buSzPts val="1800"/>
              <a:buFont typeface="Arial"/>
              <a:buNone/>
            </a:pPr>
            <a:endParaRPr sz="1600" b="1">
              <a:solidFill>
                <a:schemeClr val="dk1"/>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Complete New Student Orientation </a:t>
            </a: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1400">
                <a:solidFill>
                  <a:schemeClr val="dk1"/>
                </a:solidFill>
                <a:latin typeface="Libre Franklin"/>
                <a:ea typeface="Libre Franklin"/>
                <a:cs typeface="Libre Franklin"/>
                <a:sym typeface="Libre Franklin"/>
              </a:rPr>
              <a:t>       Online session available 24/7 to help you with academic planning, understanding program </a:t>
            </a:r>
            <a:endParaRPr sz="1400">
              <a:solidFill>
                <a:schemeClr val="dk1"/>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1400">
                <a:solidFill>
                  <a:schemeClr val="dk1"/>
                </a:solidFill>
                <a:latin typeface="Libre Franklin"/>
                <a:ea typeface="Libre Franklin"/>
                <a:cs typeface="Libre Franklin"/>
                <a:sym typeface="Libre Franklin"/>
              </a:rPr>
              <a:t>        requirements, how to prepare for advising appointments, and learning about resources</a:t>
            </a:r>
            <a:br>
              <a:rPr lang="en-US" sz="1400">
                <a:solidFill>
                  <a:schemeClr val="dk1"/>
                </a:solidFill>
                <a:latin typeface="Libre Franklin"/>
                <a:ea typeface="Libre Franklin"/>
                <a:cs typeface="Libre Franklin"/>
                <a:sym typeface="Libre Franklin"/>
              </a:rPr>
            </a:br>
            <a:endParaRPr sz="1400">
              <a:solidFill>
                <a:schemeClr val="dk1"/>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Undecided? Meet with Career</a:t>
            </a: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a:t>
            </a:r>
            <a:r>
              <a:rPr lang="en-US" sz="2400" b="1">
                <a:latin typeface="Libre Franklin"/>
                <a:ea typeface="Libre Franklin"/>
                <a:cs typeface="Libre Franklin"/>
                <a:sym typeface="Libre Franklin"/>
              </a:rPr>
              <a:t>✔ </a:t>
            </a:r>
            <a:r>
              <a:rPr lang="en-US" sz="2400" b="1">
                <a:solidFill>
                  <a:srgbClr val="F0573F"/>
                </a:solidFill>
                <a:latin typeface="Libre Franklin"/>
                <a:ea typeface="Libre Franklin"/>
                <a:cs typeface="Libre Franklin"/>
                <a:sym typeface="Libre Franklin"/>
              </a:rPr>
              <a:t>Meet with your advisor </a:t>
            </a: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to create your class schedule &amp;</a:t>
            </a: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get registered for classes</a:t>
            </a:r>
            <a:br>
              <a:rPr lang="en-US" sz="2400" b="1">
                <a:solidFill>
                  <a:srgbClr val="F0573F"/>
                </a:solidFill>
                <a:latin typeface="Libre Franklin"/>
                <a:ea typeface="Libre Franklin"/>
                <a:cs typeface="Libre Franklin"/>
                <a:sym typeface="Libre Franklin"/>
              </a:rPr>
            </a:br>
            <a:endParaRPr sz="2400" b="1">
              <a:solidFill>
                <a:schemeClr val="dk1"/>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Start at Davidson-Davie </a:t>
            </a:r>
            <a:endParaRPr sz="2400" b="1">
              <a:solidFill>
                <a:srgbClr val="F0573F"/>
              </a:solidFill>
              <a:latin typeface="Libre Franklin"/>
              <a:ea typeface="Libre Franklin"/>
              <a:cs typeface="Libre Franklin"/>
              <a:sym typeface="Libre Franklin"/>
            </a:endParaRPr>
          </a:p>
          <a:p>
            <a:pPr marL="0" lvl="0" indent="0" algn="l" rtl="0">
              <a:lnSpc>
                <a:spcPct val="90000"/>
              </a:lnSpc>
              <a:spcBef>
                <a:spcPts val="0"/>
              </a:spcBef>
              <a:spcAft>
                <a:spcPts val="0"/>
              </a:spcAft>
              <a:buSzPts val="4400"/>
              <a:buNone/>
            </a:pPr>
            <a:r>
              <a:rPr lang="en-US" sz="2400" b="1">
                <a:solidFill>
                  <a:srgbClr val="F0573F"/>
                </a:solidFill>
                <a:latin typeface="Libre Franklin"/>
                <a:ea typeface="Libre Franklin"/>
                <a:cs typeface="Libre Franklin"/>
                <a:sym typeface="Libre Franklin"/>
              </a:rPr>
              <a:t>     Community College!</a:t>
            </a:r>
            <a:endParaRPr sz="2400">
              <a:solidFill>
                <a:srgbClr val="F0573F"/>
              </a:solidFill>
            </a:endParaRPr>
          </a:p>
        </p:txBody>
      </p:sp>
      <p:pic>
        <p:nvPicPr>
          <p:cNvPr id="848" name="Google Shape;848;g1fcc9865773_0_335"/>
          <p:cNvPicPr preferRelativeResize="0"/>
          <p:nvPr/>
        </p:nvPicPr>
        <p:blipFill rotWithShape="1">
          <a:blip r:embed="rId3">
            <a:alphaModFix/>
          </a:blip>
          <a:srcRect/>
          <a:stretch/>
        </p:blipFill>
        <p:spPr>
          <a:xfrm>
            <a:off x="5392875" y="2798067"/>
            <a:ext cx="3581175" cy="31514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10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Source Sans Pro"/>
              <a:buNone/>
            </a:pPr>
            <a:r>
              <a:rPr lang="en-US"/>
              <a:t>Apprenticeship Opportunities</a:t>
            </a:r>
            <a:endParaRPr/>
          </a:p>
        </p:txBody>
      </p:sp>
      <p:sp>
        <p:nvSpPr>
          <p:cNvPr id="511" name="Google Shape;511;p3"/>
          <p:cNvSpPr txBox="1">
            <a:spLocks noGrp="1"/>
          </p:cNvSpPr>
          <p:nvPr>
            <p:ph type="body" idx="1"/>
          </p:nvPr>
        </p:nvSpPr>
        <p:spPr>
          <a:xfrm>
            <a:off x="628650" y="1264049"/>
            <a:ext cx="7886700" cy="5469259"/>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000"/>
              </a:spcBef>
              <a:spcAft>
                <a:spcPts val="0"/>
              </a:spcAft>
              <a:buSzPts val="1800"/>
              <a:buNone/>
            </a:pPr>
            <a:r>
              <a:rPr lang="en-US" sz="2500"/>
              <a:t>APPRENTICESHIP OPPORTUNITIES</a:t>
            </a:r>
            <a:endParaRPr/>
          </a:p>
          <a:p>
            <a:pPr marL="114300" lvl="0" indent="0" algn="l" rtl="0">
              <a:lnSpc>
                <a:spcPct val="90000"/>
              </a:lnSpc>
              <a:spcBef>
                <a:spcPts val="1000"/>
              </a:spcBef>
              <a:spcAft>
                <a:spcPts val="0"/>
              </a:spcAft>
              <a:buSzPts val="1800"/>
              <a:buNone/>
            </a:pPr>
            <a:r>
              <a:rPr lang="en-US" sz="2400">
                <a:solidFill>
                  <a:schemeClr val="accent5"/>
                </a:solidFill>
              </a:rPr>
              <a:t>Apprenticeship is an employer-based program that helps students learn specialized skills needed in today’s work environment, combining on-the-job learning with related classroom instructions.  It offers students paid work-based learning and associated classroom learning as they earn nationally recognized </a:t>
            </a:r>
            <a:r>
              <a:rPr lang="en-US" sz="2200">
                <a:solidFill>
                  <a:schemeClr val="accent5"/>
                </a:solidFill>
              </a:rPr>
              <a:t>credentials</a:t>
            </a:r>
            <a:r>
              <a:rPr lang="en-US" sz="2400">
                <a:solidFill>
                  <a:schemeClr val="accent5"/>
                </a:solidFill>
              </a:rPr>
              <a:t> in career pathways such as:</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Healthcare (surgical tech., LPN, Pharmacy Tech, etc.)</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Information Tech. &amp; Cybersecurity</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Public safety (Police, Fire, &amp; EMS)</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Logistics &amp; Transportation</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Skill Trades (Welding, HVAC,  etc.)</a:t>
            </a:r>
            <a:endParaRPr/>
          </a:p>
          <a:p>
            <a:pPr marL="457200" lvl="0" indent="-342900" algn="l" rtl="0">
              <a:lnSpc>
                <a:spcPct val="90000"/>
              </a:lnSpc>
              <a:spcBef>
                <a:spcPts val="1000"/>
              </a:spcBef>
              <a:spcAft>
                <a:spcPts val="0"/>
              </a:spcAft>
              <a:buClr>
                <a:schemeClr val="accent1"/>
              </a:buClr>
              <a:buSzPts val="1800"/>
              <a:buChar char="•"/>
            </a:pPr>
            <a:r>
              <a:rPr lang="en-US" sz="1800">
                <a:solidFill>
                  <a:schemeClr val="accent5"/>
                </a:solidFill>
              </a:rPr>
              <a:t>Advanced Manufacturing (CNC Machining, Electronic Engineering, etc.)</a:t>
            </a:r>
            <a:endParaRPr/>
          </a:p>
          <a:p>
            <a:pPr marL="457200" lvl="0" indent="-228600" algn="l" rtl="0">
              <a:lnSpc>
                <a:spcPct val="90000"/>
              </a:lnSpc>
              <a:spcBef>
                <a:spcPts val="1000"/>
              </a:spcBef>
              <a:spcAft>
                <a:spcPts val="0"/>
              </a:spcAft>
              <a:buClr>
                <a:schemeClr val="accent1"/>
              </a:buClr>
              <a:buSzPts val="1800"/>
              <a:buNone/>
            </a:pPr>
            <a:endParaRPr sz="2000">
              <a:solidFill>
                <a:schemeClr val="accent5"/>
              </a:solidFill>
            </a:endParaRPr>
          </a:p>
          <a:p>
            <a:pPr marL="457200" lvl="0" indent="-228600" algn="l" rtl="0">
              <a:lnSpc>
                <a:spcPct val="90000"/>
              </a:lnSpc>
              <a:spcBef>
                <a:spcPts val="1000"/>
              </a:spcBef>
              <a:spcAft>
                <a:spcPts val="0"/>
              </a:spcAft>
              <a:buClr>
                <a:schemeClr val="accent1"/>
              </a:buClr>
              <a:buSzPts val="1800"/>
              <a:buNone/>
            </a:pPr>
            <a:endParaRPr sz="2000">
              <a:solidFill>
                <a:schemeClr val="accent5"/>
              </a:solidFill>
            </a:endParaRPr>
          </a:p>
          <a:p>
            <a:pPr marL="457200" lvl="0" indent="-228600" algn="l" rtl="0">
              <a:lnSpc>
                <a:spcPct val="90000"/>
              </a:lnSpc>
              <a:spcBef>
                <a:spcPts val="1000"/>
              </a:spcBef>
              <a:spcAft>
                <a:spcPts val="0"/>
              </a:spcAft>
              <a:buClr>
                <a:schemeClr val="accent1"/>
              </a:buClr>
              <a:buSzPts val="1800"/>
              <a:buNone/>
            </a:pPr>
            <a:endParaRPr sz="2000">
              <a:solidFill>
                <a:schemeClr val="accent5"/>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1fcc9865773_0_342"/>
          <p:cNvSpPr txBox="1">
            <a:spLocks noGrp="1"/>
          </p:cNvSpPr>
          <p:nvPr>
            <p:ph type="title"/>
          </p:nvPr>
        </p:nvSpPr>
        <p:spPr>
          <a:xfrm>
            <a:off x="3152725" y="-1"/>
            <a:ext cx="6457800" cy="123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rgbClr val="000000"/>
              </a:buClr>
              <a:buSzPts val="1800"/>
              <a:buFont typeface="Arial"/>
              <a:buNone/>
            </a:pPr>
            <a:r>
              <a:rPr lang="en-US" sz="3300"/>
              <a:t>2023 Enrollment Schedule</a:t>
            </a:r>
            <a:endParaRPr sz="4900"/>
          </a:p>
        </p:txBody>
      </p:sp>
      <p:sp>
        <p:nvSpPr>
          <p:cNvPr id="855" name="Google Shape;855;g1fcc9865773_0_342"/>
          <p:cNvSpPr txBox="1">
            <a:spLocks noGrp="1"/>
          </p:cNvSpPr>
          <p:nvPr>
            <p:ph type="body" idx="1"/>
          </p:nvPr>
        </p:nvSpPr>
        <p:spPr>
          <a:xfrm>
            <a:off x="628650" y="1476434"/>
            <a:ext cx="7886700" cy="502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a:t>Spring 2023 Term 2 Application Date: </a:t>
            </a:r>
            <a:r>
              <a:rPr lang="en-US" sz="2400" b="1" u="sng"/>
              <a:t>February 24th</a:t>
            </a:r>
            <a:endParaRPr sz="2400" b="1" u="sng"/>
          </a:p>
          <a:p>
            <a:pPr marL="0" lvl="0" indent="0" algn="l" rtl="0">
              <a:lnSpc>
                <a:spcPct val="90000"/>
              </a:lnSpc>
              <a:spcBef>
                <a:spcPts val="0"/>
              </a:spcBef>
              <a:spcAft>
                <a:spcPts val="0"/>
              </a:spcAft>
              <a:buSzPts val="1800"/>
              <a:buNone/>
            </a:pPr>
            <a:r>
              <a:rPr lang="en-US" sz="2400" b="1" u="sng">
                <a:solidFill>
                  <a:schemeClr val="accent5"/>
                </a:solidFill>
              </a:rPr>
              <a:t>Complete Orientation by March 3rd</a:t>
            </a:r>
            <a:endParaRPr sz="2400" b="1" u="sng">
              <a:solidFill>
                <a:schemeClr val="accent5"/>
              </a:solidFill>
            </a:endParaRPr>
          </a:p>
          <a:p>
            <a:pPr marL="0" lvl="0" indent="0" algn="l" rtl="0">
              <a:lnSpc>
                <a:spcPct val="90000"/>
              </a:lnSpc>
              <a:spcBef>
                <a:spcPts val="0"/>
              </a:spcBef>
              <a:spcAft>
                <a:spcPts val="0"/>
              </a:spcAft>
              <a:buSzPts val="1800"/>
              <a:buNone/>
            </a:pPr>
            <a:r>
              <a:rPr lang="en-US" sz="2400" b="1" u="sng">
                <a:solidFill>
                  <a:schemeClr val="accent5"/>
                </a:solidFill>
              </a:rPr>
              <a:t>Start Classes on March 13th</a:t>
            </a:r>
            <a:endParaRPr sz="2400" b="1" u="sng">
              <a:solidFill>
                <a:schemeClr val="accent5"/>
              </a:solidFill>
            </a:endParaRPr>
          </a:p>
          <a:p>
            <a:pPr marL="0" lvl="0" indent="0" algn="l" rtl="0">
              <a:lnSpc>
                <a:spcPct val="90000"/>
              </a:lnSpc>
              <a:spcBef>
                <a:spcPts val="0"/>
              </a:spcBef>
              <a:spcAft>
                <a:spcPts val="0"/>
              </a:spcAft>
              <a:buSzPts val="1800"/>
              <a:buNone/>
            </a:pPr>
            <a:endParaRPr sz="2200" b="1" u="sng">
              <a:solidFill>
                <a:schemeClr val="accent5"/>
              </a:solidFill>
            </a:endParaRPr>
          </a:p>
          <a:p>
            <a:pPr marL="0" lvl="0" indent="0" algn="l" rtl="0">
              <a:lnSpc>
                <a:spcPct val="90000"/>
              </a:lnSpc>
              <a:spcBef>
                <a:spcPts val="0"/>
              </a:spcBef>
              <a:spcAft>
                <a:spcPts val="0"/>
              </a:spcAft>
              <a:buSzPts val="1800"/>
              <a:buNone/>
            </a:pPr>
            <a:r>
              <a:rPr lang="en-US" sz="2400"/>
              <a:t>Summer 2023 Application Date: </a:t>
            </a:r>
            <a:r>
              <a:rPr lang="en-US" sz="2400" b="1" u="sng"/>
              <a:t>May 9th</a:t>
            </a:r>
            <a:endParaRPr sz="2400" b="1" u="sng"/>
          </a:p>
          <a:p>
            <a:pPr marL="0" lvl="0" indent="0" algn="l" rtl="0">
              <a:lnSpc>
                <a:spcPct val="90000"/>
              </a:lnSpc>
              <a:spcBef>
                <a:spcPts val="0"/>
              </a:spcBef>
              <a:spcAft>
                <a:spcPts val="0"/>
              </a:spcAft>
              <a:buSzPts val="1800"/>
              <a:buNone/>
            </a:pPr>
            <a:r>
              <a:rPr lang="en-US" sz="2400" b="1" u="sng">
                <a:solidFill>
                  <a:schemeClr val="accent5"/>
                </a:solidFill>
              </a:rPr>
              <a:t>Complete Orientation by May 16th</a:t>
            </a:r>
            <a:endParaRPr sz="2400" b="1" u="sng">
              <a:solidFill>
                <a:schemeClr val="accent5"/>
              </a:solidFill>
            </a:endParaRPr>
          </a:p>
          <a:p>
            <a:pPr marL="0" lvl="0" indent="0" algn="l" rtl="0">
              <a:lnSpc>
                <a:spcPct val="90000"/>
              </a:lnSpc>
              <a:spcBef>
                <a:spcPts val="0"/>
              </a:spcBef>
              <a:spcAft>
                <a:spcPts val="0"/>
              </a:spcAft>
              <a:buSzPts val="1800"/>
              <a:buNone/>
            </a:pPr>
            <a:r>
              <a:rPr lang="en-US" sz="2400" b="1" u="sng">
                <a:solidFill>
                  <a:schemeClr val="accent5"/>
                </a:solidFill>
              </a:rPr>
              <a:t>Start Classes on May 24th or June 5th</a:t>
            </a:r>
            <a:endParaRPr sz="2400" b="1" u="sng">
              <a:solidFill>
                <a:schemeClr val="accent5"/>
              </a:solidFill>
            </a:endParaRPr>
          </a:p>
          <a:p>
            <a:pPr marL="0" lvl="0" indent="0" algn="l" rtl="0">
              <a:lnSpc>
                <a:spcPct val="90000"/>
              </a:lnSpc>
              <a:spcBef>
                <a:spcPts val="1000"/>
              </a:spcBef>
              <a:spcAft>
                <a:spcPts val="0"/>
              </a:spcAft>
              <a:buSzPts val="1800"/>
              <a:buNone/>
            </a:pPr>
            <a:endParaRPr sz="2200" b="1" u="sng">
              <a:solidFill>
                <a:schemeClr val="accent5"/>
              </a:solidFill>
            </a:endParaRPr>
          </a:p>
          <a:p>
            <a:pPr marL="0" lvl="0" indent="0" algn="l" rtl="0">
              <a:lnSpc>
                <a:spcPct val="90000"/>
              </a:lnSpc>
              <a:spcBef>
                <a:spcPts val="0"/>
              </a:spcBef>
              <a:spcAft>
                <a:spcPts val="0"/>
              </a:spcAft>
              <a:buClr>
                <a:srgbClr val="000000"/>
              </a:buClr>
              <a:buSzPts val="1800"/>
              <a:buFont typeface="Arial"/>
              <a:buNone/>
            </a:pPr>
            <a:r>
              <a:rPr lang="en-US" sz="2400"/>
              <a:t>Fall 2023 Application Date: </a:t>
            </a:r>
            <a:r>
              <a:rPr lang="en-US" sz="2400" b="1" u="sng"/>
              <a:t>July 28th</a:t>
            </a:r>
            <a:endParaRPr sz="2400" b="1" u="sng"/>
          </a:p>
          <a:p>
            <a:pPr marL="0" lvl="0" indent="0" algn="l" rtl="0">
              <a:lnSpc>
                <a:spcPct val="90000"/>
              </a:lnSpc>
              <a:spcBef>
                <a:spcPts val="0"/>
              </a:spcBef>
              <a:spcAft>
                <a:spcPts val="0"/>
              </a:spcAft>
              <a:buSzPts val="1800"/>
              <a:buNone/>
            </a:pPr>
            <a:r>
              <a:rPr lang="en-US" sz="2400" b="1" u="sng">
                <a:solidFill>
                  <a:schemeClr val="accent5"/>
                </a:solidFill>
              </a:rPr>
              <a:t>Complete Orientation by August 4th</a:t>
            </a:r>
            <a:endParaRPr sz="2400" b="1" u="sng">
              <a:solidFill>
                <a:schemeClr val="accent5"/>
              </a:solidFill>
            </a:endParaRPr>
          </a:p>
          <a:p>
            <a:pPr marL="0" lvl="0" indent="0" algn="l" rtl="0">
              <a:lnSpc>
                <a:spcPct val="90000"/>
              </a:lnSpc>
              <a:spcBef>
                <a:spcPts val="0"/>
              </a:spcBef>
              <a:spcAft>
                <a:spcPts val="0"/>
              </a:spcAft>
              <a:buSzPts val="1800"/>
              <a:buNone/>
            </a:pPr>
            <a:r>
              <a:rPr lang="en-US" sz="2600" b="1" u="sng">
                <a:solidFill>
                  <a:schemeClr val="accent5"/>
                </a:solidFill>
              </a:rPr>
              <a:t>Start Classes on August 14th</a:t>
            </a:r>
            <a:endParaRPr sz="2600" b="1" u="sng">
              <a:solidFill>
                <a:schemeClr val="accent5"/>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7"/>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Contact Us!</a:t>
            </a:r>
            <a:endParaRPr/>
          </a:p>
        </p:txBody>
      </p:sp>
      <p:sp>
        <p:nvSpPr>
          <p:cNvPr id="862" name="Google Shape;862;p7"/>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1500" b="1">
                <a:solidFill>
                  <a:srgbClr val="002D5B"/>
                </a:solidFill>
                <a:highlight>
                  <a:srgbClr val="FFFFFF"/>
                </a:highlight>
              </a:rPr>
              <a:t>Davidson Campus		</a:t>
            </a: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b="1">
                <a:solidFill>
                  <a:srgbClr val="002D5B"/>
                </a:solidFill>
                <a:highlight>
                  <a:srgbClr val="FFFFFF"/>
                </a:highlight>
              </a:rPr>
              <a:t>Director, Recruitment &amp; Admissions</a:t>
            </a: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b="1">
                <a:solidFill>
                  <a:srgbClr val="002D5B"/>
                </a:solidFill>
                <a:highlight>
                  <a:srgbClr val="FFFFFF"/>
                </a:highlight>
              </a:rPr>
              <a:t>Cailin Asip</a:t>
            </a:r>
            <a:endParaRPr sz="1500" b="1">
              <a:solidFill>
                <a:srgbClr val="002D5B"/>
              </a:solidFill>
              <a:highlight>
                <a:srgbClr val="FFFFFF"/>
              </a:highlight>
            </a:endParaRPr>
          </a:p>
          <a:p>
            <a:pPr marL="0" lvl="0" indent="0" algn="l" rtl="0">
              <a:lnSpc>
                <a:spcPct val="100000"/>
              </a:lnSpc>
              <a:spcBef>
                <a:spcPts val="1000"/>
              </a:spcBef>
              <a:spcAft>
                <a:spcPts val="0"/>
              </a:spcAft>
              <a:buSzPts val="1800"/>
              <a:buNone/>
            </a:pPr>
            <a:r>
              <a:rPr lang="en-US" sz="1500">
                <a:solidFill>
                  <a:srgbClr val="002D5B"/>
                </a:solidFill>
                <a:highlight>
                  <a:srgbClr val="FFFFFF"/>
                </a:highlight>
              </a:rPr>
              <a:t>Mendenhall Building, 108</a:t>
            </a:r>
            <a:endParaRPr sz="1500">
              <a:solidFill>
                <a:srgbClr val="002D5B"/>
              </a:solidFill>
              <a:highlight>
                <a:srgbClr val="FFFFFF"/>
              </a:highlight>
            </a:endParaRPr>
          </a:p>
          <a:p>
            <a:pPr marL="0" lvl="0" indent="0" algn="l" rtl="0">
              <a:lnSpc>
                <a:spcPct val="100000"/>
              </a:lnSpc>
              <a:spcBef>
                <a:spcPts val="1000"/>
              </a:spcBef>
              <a:spcAft>
                <a:spcPts val="0"/>
              </a:spcAft>
              <a:buSzPts val="1800"/>
              <a:buNone/>
            </a:pPr>
            <a:r>
              <a:rPr lang="en-US" sz="1500" u="sng">
                <a:solidFill>
                  <a:schemeClr val="hlink"/>
                </a:solidFill>
                <a:highlight>
                  <a:srgbClr val="FFFFFF"/>
                </a:highlight>
                <a:hlinkClick r:id="rId3"/>
              </a:rPr>
              <a:t>cailin_asip@davidsondavie.edu</a:t>
            </a:r>
            <a:endParaRPr sz="1500">
              <a:solidFill>
                <a:srgbClr val="002D5B"/>
              </a:solidFill>
              <a:highlight>
                <a:srgbClr val="FFFFFF"/>
              </a:highlight>
            </a:endParaRPr>
          </a:p>
          <a:p>
            <a:pPr marL="0" lvl="0" indent="0" algn="l" rtl="0">
              <a:lnSpc>
                <a:spcPct val="100000"/>
              </a:lnSpc>
              <a:spcBef>
                <a:spcPts val="1000"/>
              </a:spcBef>
              <a:spcAft>
                <a:spcPts val="0"/>
              </a:spcAft>
              <a:buSzPts val="1800"/>
              <a:buNone/>
            </a:pPr>
            <a:r>
              <a:rPr lang="en-US" sz="1500">
                <a:solidFill>
                  <a:srgbClr val="002D5B"/>
                </a:solidFill>
                <a:highlight>
                  <a:srgbClr val="FFFFFF"/>
                </a:highlight>
              </a:rPr>
              <a:t>336.249.8186, ext. #6122</a:t>
            </a:r>
            <a:endParaRPr sz="1500">
              <a:solidFill>
                <a:srgbClr val="002D5B"/>
              </a:solidFill>
              <a:highlight>
                <a:srgbClr val="FFFFFF"/>
              </a:highlight>
            </a:endParaRPr>
          </a:p>
          <a:p>
            <a:pPr marL="0" lvl="0" indent="0" algn="l" rtl="0">
              <a:lnSpc>
                <a:spcPct val="100000"/>
              </a:lnSpc>
              <a:spcBef>
                <a:spcPts val="0"/>
              </a:spcBef>
              <a:spcAft>
                <a:spcPts val="0"/>
              </a:spcAft>
              <a:buSzPts val="1800"/>
              <a:buNone/>
            </a:pPr>
            <a:endParaRPr sz="1800" b="1">
              <a:solidFill>
                <a:srgbClr val="002D5B"/>
              </a:solidFill>
              <a:highlight>
                <a:srgbClr val="FFFFFF"/>
              </a:highlight>
            </a:endParaRPr>
          </a:p>
          <a:p>
            <a:pPr marL="0" lvl="0" indent="0" algn="l" rtl="0">
              <a:lnSpc>
                <a:spcPct val="100000"/>
              </a:lnSpc>
              <a:spcBef>
                <a:spcPts val="0"/>
              </a:spcBef>
              <a:spcAft>
                <a:spcPts val="0"/>
              </a:spcAft>
              <a:buSzPts val="1800"/>
              <a:buNone/>
            </a:pP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b="1">
                <a:solidFill>
                  <a:srgbClr val="002D5B"/>
                </a:solidFill>
                <a:highlight>
                  <a:srgbClr val="FFFFFF"/>
                </a:highlight>
              </a:rPr>
              <a:t>Davie Campus</a:t>
            </a: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b="1">
                <a:solidFill>
                  <a:srgbClr val="002D5B"/>
                </a:solidFill>
                <a:highlight>
                  <a:srgbClr val="FFFFFF"/>
                </a:highlight>
              </a:rPr>
              <a:t>Director</a:t>
            </a: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b="1">
                <a:solidFill>
                  <a:srgbClr val="002D5B"/>
                </a:solidFill>
                <a:highlight>
                  <a:srgbClr val="FFFFFF"/>
                </a:highlight>
              </a:rPr>
              <a:t>Sandra Porter</a:t>
            </a:r>
            <a:endParaRPr sz="1500" b="1">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a:solidFill>
                  <a:srgbClr val="002D5B"/>
                </a:solidFill>
                <a:highlight>
                  <a:srgbClr val="FFFFFF"/>
                </a:highlight>
              </a:rPr>
              <a:t>Administrative Building</a:t>
            </a:r>
            <a:endParaRPr sz="1500">
              <a:solidFill>
                <a:srgbClr val="002D5B"/>
              </a:solidFill>
              <a:highlight>
                <a:srgbClr val="FFFFFF"/>
              </a:highlight>
            </a:endParaRPr>
          </a:p>
          <a:p>
            <a:pPr marL="0" lvl="0" indent="0" algn="l" rtl="0">
              <a:lnSpc>
                <a:spcPct val="100000"/>
              </a:lnSpc>
              <a:spcBef>
                <a:spcPts val="0"/>
              </a:spcBef>
              <a:spcAft>
                <a:spcPts val="0"/>
              </a:spcAft>
              <a:buSzPts val="1800"/>
              <a:buNone/>
            </a:pPr>
            <a:endParaRPr sz="1500">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u="sng">
                <a:solidFill>
                  <a:srgbClr val="FE4931"/>
                </a:solidFill>
                <a:highlight>
                  <a:srgbClr val="FFFFFF"/>
                </a:highlight>
              </a:rPr>
              <a:t>sandra_porter</a:t>
            </a:r>
            <a:r>
              <a:rPr lang="en-US" sz="1500" u="sng">
                <a:solidFill>
                  <a:srgbClr val="FE4931"/>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@davidsondavie.edu</a:t>
            </a:r>
            <a:r>
              <a:rPr lang="en-US" sz="1500" u="sng">
                <a:solidFill>
                  <a:srgbClr val="FE4931"/>
                </a:solidFill>
                <a:highlight>
                  <a:srgbClr val="FFFFFF"/>
                </a:highlight>
              </a:rPr>
              <a:t> </a:t>
            </a:r>
            <a:endParaRPr sz="1500" u="sng">
              <a:solidFill>
                <a:srgbClr val="FE4931"/>
              </a:solidFill>
              <a:highlight>
                <a:srgbClr val="FFFFFF"/>
              </a:highlight>
            </a:endParaRPr>
          </a:p>
          <a:p>
            <a:pPr marL="0" lvl="0" indent="0" algn="l" rtl="0">
              <a:lnSpc>
                <a:spcPct val="100000"/>
              </a:lnSpc>
              <a:spcBef>
                <a:spcPts val="0"/>
              </a:spcBef>
              <a:spcAft>
                <a:spcPts val="0"/>
              </a:spcAft>
              <a:buSzPts val="1800"/>
              <a:buNone/>
            </a:pPr>
            <a:endParaRPr sz="1500">
              <a:solidFill>
                <a:srgbClr val="002D5B"/>
              </a:solidFill>
              <a:highlight>
                <a:srgbClr val="FFFFFF"/>
              </a:highlight>
            </a:endParaRPr>
          </a:p>
          <a:p>
            <a:pPr marL="0" lvl="0" indent="0" algn="l" rtl="0">
              <a:lnSpc>
                <a:spcPct val="100000"/>
              </a:lnSpc>
              <a:spcBef>
                <a:spcPts val="0"/>
              </a:spcBef>
              <a:spcAft>
                <a:spcPts val="0"/>
              </a:spcAft>
              <a:buSzPts val="1800"/>
              <a:buNone/>
            </a:pPr>
            <a:r>
              <a:rPr lang="en-US" sz="1500">
                <a:solidFill>
                  <a:srgbClr val="002D5B"/>
                </a:solidFill>
                <a:highlight>
                  <a:srgbClr val="FFFFFF"/>
                </a:highlight>
              </a:rPr>
              <a:t>336.249.8186, ext. #4853</a:t>
            </a:r>
            <a:endParaRPr sz="1500">
              <a:solidFill>
                <a:srgbClr val="002D5B"/>
              </a:solidFill>
              <a:highlight>
                <a:srgbClr val="FFFFFF"/>
              </a:highlight>
            </a:endParaRPr>
          </a:p>
        </p:txBody>
      </p:sp>
      <p:sp>
        <p:nvSpPr>
          <p:cNvPr id="863" name="Google Shape;863;p7"/>
          <p:cNvSpPr txBox="1"/>
          <p:nvPr/>
        </p:nvSpPr>
        <p:spPr>
          <a:xfrm>
            <a:off x="5226050" y="1417150"/>
            <a:ext cx="3188400" cy="560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Davidson Campus</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Coordinator, Special Admissions and Campus Outreach</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Brooklyn Edwards</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accent5"/>
                </a:solidFill>
                <a:latin typeface="Source Sans Pro"/>
                <a:ea typeface="Source Sans Pro"/>
                <a:cs typeface="Source Sans Pro"/>
                <a:sym typeface="Source Sans Pro"/>
              </a:rPr>
              <a:t>Mendenhall Building, 109</a:t>
            </a: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Source Sans Pro"/>
                <a:ea typeface="Source Sans Pro"/>
                <a:cs typeface="Source Sans Pro"/>
                <a:sym typeface="Source Sans Pro"/>
                <a:hlinkClick r:id="rId5"/>
              </a:rPr>
              <a:t>Brooklyn_edwards@davidsondavie.edu</a:t>
            </a:r>
            <a:endParaRPr sz="1400" b="0" i="0" u="none" strike="noStrike" cap="none">
              <a:solidFill>
                <a:schemeClr val="accent6"/>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accent5"/>
                </a:solidFill>
                <a:latin typeface="Source Sans Pro"/>
                <a:ea typeface="Source Sans Pro"/>
                <a:cs typeface="Source Sans Pro"/>
                <a:sym typeface="Source Sans Pro"/>
              </a:rPr>
              <a:t>336.249.8186, ext. #6124</a:t>
            </a: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Davidson Campus</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College Recruiter &amp; Admissions Counselor</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5"/>
                </a:solidFill>
                <a:latin typeface="Source Sans Pro"/>
                <a:ea typeface="Source Sans Pro"/>
                <a:cs typeface="Source Sans Pro"/>
                <a:sym typeface="Source Sans Pro"/>
              </a:rPr>
              <a:t>William Pass</a:t>
            </a:r>
            <a:endParaRPr sz="1500" b="1"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accent5"/>
                </a:solidFill>
                <a:latin typeface="Source Sans Pro"/>
                <a:ea typeface="Source Sans Pro"/>
                <a:cs typeface="Source Sans Pro"/>
                <a:sym typeface="Source Sans Pro"/>
              </a:rPr>
              <a:t>Mendenhall Building, 110</a:t>
            </a: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0" i="0" u="sng" strike="noStrike" cap="none">
                <a:solidFill>
                  <a:schemeClr val="hlink"/>
                </a:solidFill>
                <a:latin typeface="Source Sans Pro"/>
                <a:ea typeface="Source Sans Pro"/>
                <a:cs typeface="Source Sans Pro"/>
                <a:sym typeface="Source Sans Pro"/>
                <a:hlinkClick r:id="rId6"/>
              </a:rPr>
              <a:t>william_pass@davidsondavie.edu</a:t>
            </a:r>
            <a:r>
              <a:rPr lang="en-US" sz="1500" b="0" i="0" u="none" strike="noStrike" cap="none">
                <a:solidFill>
                  <a:schemeClr val="accent5"/>
                </a:solidFill>
                <a:latin typeface="Source Sans Pro"/>
                <a:ea typeface="Source Sans Pro"/>
                <a:cs typeface="Source Sans Pro"/>
                <a:sym typeface="Source Sans Pro"/>
              </a:rPr>
              <a:t> </a:t>
            </a: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accent5"/>
                </a:solidFill>
                <a:latin typeface="Source Sans Pro"/>
                <a:ea typeface="Source Sans Pro"/>
                <a:cs typeface="Source Sans Pro"/>
                <a:sym typeface="Source Sans Pro"/>
              </a:rPr>
              <a:t>336.249.8186, ext. #6416 </a:t>
            </a: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50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50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accent5"/>
              </a:solidFill>
              <a:latin typeface="Source Sans Pro"/>
              <a:ea typeface="Source Sans Pro"/>
              <a:cs typeface="Source Sans Pro"/>
              <a:sym typeface="Source Sans Pr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8"/>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Source Sans Pro"/>
              <a:buNone/>
            </a:pPr>
            <a:r>
              <a:rPr lang="en-US"/>
              <a:t>Enrollment Unit</a:t>
            </a:r>
            <a:endParaRPr/>
          </a:p>
        </p:txBody>
      </p:sp>
      <p:sp>
        <p:nvSpPr>
          <p:cNvPr id="869" name="Google Shape;869;p8"/>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r>
              <a:rPr lang="en-US" sz="3200">
                <a:solidFill>
                  <a:schemeClr val="accent5"/>
                </a:solidFill>
              </a:rPr>
              <a:t>Enrollment Unit</a:t>
            </a:r>
            <a:r>
              <a:rPr lang="en-US"/>
              <a:t/>
            </a:r>
            <a:br>
              <a:rPr lang="en-US"/>
            </a:br>
            <a:r>
              <a:rPr lang="en-US"/>
              <a:t/>
            </a:r>
            <a:br>
              <a:rPr lang="en-US"/>
            </a:br>
            <a:r>
              <a:rPr lang="en-US"/>
              <a:t/>
            </a:r>
            <a:br>
              <a:rPr lang="en-US"/>
            </a:br>
            <a:endParaRPr/>
          </a:p>
        </p:txBody>
      </p:sp>
      <p:pic>
        <p:nvPicPr>
          <p:cNvPr id="870" name="Google Shape;870;p8"/>
          <p:cNvPicPr preferRelativeResize="0"/>
          <p:nvPr/>
        </p:nvPicPr>
        <p:blipFill rotWithShape="1">
          <a:blip r:embed="rId3">
            <a:alphaModFix/>
          </a:blip>
          <a:srcRect l="14381" r="14380"/>
          <a:stretch/>
        </p:blipFill>
        <p:spPr>
          <a:xfrm>
            <a:off x="3887391" y="1471517"/>
            <a:ext cx="4629300" cy="487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9"/>
          <p:cNvSpPr txBox="1">
            <a:spLocks noGrp="1"/>
          </p:cNvSpPr>
          <p:nvPr>
            <p:ph type="title"/>
          </p:nvPr>
        </p:nvSpPr>
        <p:spPr>
          <a:xfrm>
            <a:off x="629841" y="1471516"/>
            <a:ext cx="2949000" cy="411186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Source Sans Pro"/>
              <a:buNone/>
            </a:pPr>
            <a:r>
              <a:rPr lang="en-US"/>
              <a:t>Inspirational Quote-1</a:t>
            </a:r>
            <a:br>
              <a:rPr lang="en-US"/>
            </a:br>
            <a:r>
              <a:rPr lang="en-US"/>
              <a:t/>
            </a:r>
            <a:br>
              <a:rPr lang="en-US"/>
            </a:br>
            <a:r>
              <a:rPr lang="en-US"/>
              <a:t/>
            </a:r>
            <a:br>
              <a:rPr lang="en-US"/>
            </a:br>
            <a:endParaRPr/>
          </a:p>
        </p:txBody>
      </p:sp>
      <p:pic>
        <p:nvPicPr>
          <p:cNvPr id="876" name="Google Shape;876;p9"/>
          <p:cNvPicPr preferRelativeResize="0">
            <a:picLocks noGrp="1"/>
          </p:cNvPicPr>
          <p:nvPr>
            <p:ph type="pic" idx="2"/>
          </p:nvPr>
        </p:nvPicPr>
        <p:blipFill rotWithShape="1">
          <a:blip r:embed="rId3">
            <a:alphaModFix/>
          </a:blip>
          <a:srcRect l="14381" r="14380"/>
          <a:stretch/>
        </p:blipFill>
        <p:spPr>
          <a:xfrm>
            <a:off x="3887391" y="1471517"/>
            <a:ext cx="4629300" cy="487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0"/>
          <p:cNvSpPr txBox="1">
            <a:spLocks noGrp="1"/>
          </p:cNvSpPr>
          <p:nvPr>
            <p:ph type="title"/>
          </p:nvPr>
        </p:nvSpPr>
        <p:spPr>
          <a:xfrm>
            <a:off x="629841" y="1471515"/>
            <a:ext cx="2949000" cy="409801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Source Sans Pro"/>
              <a:buNone/>
            </a:pPr>
            <a:r>
              <a:rPr lang="en-US"/>
              <a:t>Inspirational Quote-2</a:t>
            </a:r>
            <a:br>
              <a:rPr lang="en-US"/>
            </a:br>
            <a:r>
              <a:rPr lang="en-US"/>
              <a:t/>
            </a:r>
            <a:br>
              <a:rPr lang="en-US"/>
            </a:br>
            <a:r>
              <a:rPr lang="en-US"/>
              <a:t/>
            </a:r>
            <a:br>
              <a:rPr lang="en-US"/>
            </a:br>
            <a:endParaRPr/>
          </a:p>
        </p:txBody>
      </p:sp>
      <p:pic>
        <p:nvPicPr>
          <p:cNvPr id="882" name="Google Shape;882;p10"/>
          <p:cNvPicPr preferRelativeResize="0">
            <a:picLocks noGrp="1"/>
          </p:cNvPicPr>
          <p:nvPr>
            <p:ph type="pic" idx="2"/>
          </p:nvPr>
        </p:nvPicPr>
        <p:blipFill rotWithShape="1">
          <a:blip r:embed="rId3">
            <a:alphaModFix/>
          </a:blip>
          <a:srcRect l="14381" r="14380"/>
          <a:stretch/>
        </p:blipFill>
        <p:spPr>
          <a:xfrm>
            <a:off x="3887391" y="1471517"/>
            <a:ext cx="4629300" cy="487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Source Sans Pro"/>
              <a:buNone/>
            </a:pPr>
            <a:r>
              <a:rPr lang="en-US"/>
              <a:t>International Education</a:t>
            </a:r>
            <a:endParaRPr/>
          </a:p>
        </p:txBody>
      </p:sp>
      <p:sp>
        <p:nvSpPr>
          <p:cNvPr id="517" name="Google Shape;517;p4"/>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000"/>
              </a:spcBef>
              <a:spcAft>
                <a:spcPts val="0"/>
              </a:spcAft>
              <a:buSzPts val="1800"/>
              <a:buNone/>
            </a:pPr>
            <a:r>
              <a:rPr lang="en-US"/>
              <a:t>INTERNATIONAL EDUCATION</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Study Abroad</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Several Passport events (cultural café, virtual tour of other countries, discussions with students studying abroad here)</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Scholars of Global Distinction (official designation on academic transcript, Certificate of Recognition, Academic Distinction which will enhance ability to transfer to a university, relationships and connections with others throughout the world)</a:t>
            </a:r>
            <a:endParaRPr/>
          </a:p>
          <a:p>
            <a:pPr marL="457200" lvl="0" indent="-228600" algn="l" rtl="0">
              <a:lnSpc>
                <a:spcPct val="90000"/>
              </a:lnSpc>
              <a:spcBef>
                <a:spcPts val="1000"/>
              </a:spcBef>
              <a:spcAft>
                <a:spcPts val="0"/>
              </a:spcAft>
              <a:buSzPts val="1800"/>
              <a:buFont typeface="Noto Sans Symbols"/>
              <a:buNone/>
            </a:pPr>
            <a:endParaRPr/>
          </a:p>
          <a:p>
            <a:pPr marL="457200" lvl="0" indent="-228600" algn="l" rtl="0">
              <a:lnSpc>
                <a:spcPct val="90000"/>
              </a:lnSpc>
              <a:spcBef>
                <a:spcPts val="1000"/>
              </a:spcBef>
              <a:spcAft>
                <a:spcPts val="0"/>
              </a:spcAft>
              <a:buSzPts val="1800"/>
              <a:buFont typeface="Noto Sans Symbols"/>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
          <p:cNvSpPr txBox="1">
            <a:spLocks noGrp="1"/>
          </p:cNvSpPr>
          <p:nvPr>
            <p:ph type="title"/>
          </p:nvPr>
        </p:nvSpPr>
        <p:spPr>
          <a:xfrm>
            <a:off x="2686050" y="28949"/>
            <a:ext cx="6457800" cy="123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Source Sans Pro"/>
              <a:buNone/>
            </a:pPr>
            <a:r>
              <a:rPr lang="en-US"/>
              <a:t>Supportive Services</a:t>
            </a:r>
            <a:endParaRPr/>
          </a:p>
        </p:txBody>
      </p:sp>
      <p:sp>
        <p:nvSpPr>
          <p:cNvPr id="523" name="Google Shape;523;p5"/>
          <p:cNvSpPr txBox="1">
            <a:spLocks noGrp="1"/>
          </p:cNvSpPr>
          <p:nvPr>
            <p:ph type="body" idx="1"/>
          </p:nvPr>
        </p:nvSpPr>
        <p:spPr>
          <a:xfrm>
            <a:off x="628650" y="1492624"/>
            <a:ext cx="7886700" cy="4787100"/>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000"/>
              </a:spcBef>
              <a:spcAft>
                <a:spcPts val="0"/>
              </a:spcAft>
              <a:buSzPts val="1800"/>
              <a:buNone/>
            </a:pPr>
            <a:r>
              <a:rPr lang="en-US" b="1"/>
              <a:t>SUPPORTIVE SERVICES</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Timely Care (tele-health services)</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TRIO Services (First generation student, Pell Grant recipients, eligibility for accessibility services (IEP or 504 plan)-college transfer tours, academic advising, educational and cultural outings, financial &amp; FAFSA assistance)</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Single Stop Services (emergency assistance, tax preparation, assistance or referral for transportation and childcare assistance)</a:t>
            </a:r>
            <a:endParaRPr/>
          </a:p>
          <a:p>
            <a:pPr marL="457200" lvl="0" indent="-342900" algn="l" rtl="0">
              <a:lnSpc>
                <a:spcPct val="90000"/>
              </a:lnSpc>
              <a:spcBef>
                <a:spcPts val="1000"/>
              </a:spcBef>
              <a:spcAft>
                <a:spcPts val="0"/>
              </a:spcAft>
              <a:buSzPts val="1800"/>
              <a:buFont typeface="Noto Sans Symbols"/>
              <a:buChar char="✔"/>
            </a:pPr>
            <a:r>
              <a:rPr lang="en-US">
                <a:solidFill>
                  <a:schemeClr val="accent5"/>
                </a:solidFill>
              </a:rPr>
              <a:t>Legacy Male Mentoring Program</a:t>
            </a:r>
            <a:endParaRPr/>
          </a:p>
          <a:p>
            <a:pPr marL="571500" lvl="1" indent="0" algn="l" rtl="0">
              <a:lnSpc>
                <a:spcPct val="90000"/>
              </a:lnSpc>
              <a:spcBef>
                <a:spcPts val="500"/>
              </a:spcBef>
              <a:spcAft>
                <a:spcPts val="0"/>
              </a:spcAft>
              <a:buSzPts val="1800"/>
              <a:buNone/>
            </a:pPr>
            <a:endParaRPr>
              <a:solidFill>
                <a:schemeClr val="accent1"/>
              </a:solidFill>
            </a:endParaRPr>
          </a:p>
          <a:p>
            <a:pPr marL="571500" lvl="1" indent="0" algn="l" rtl="0">
              <a:lnSpc>
                <a:spcPct val="90000"/>
              </a:lnSpc>
              <a:spcBef>
                <a:spcPts val="500"/>
              </a:spcBef>
              <a:spcAft>
                <a:spcPts val="0"/>
              </a:spcAft>
              <a:buSzPts val="1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024c854122_4_87"/>
          <p:cNvSpPr txBox="1"/>
          <p:nvPr/>
        </p:nvSpPr>
        <p:spPr>
          <a:xfrm>
            <a:off x="0" y="1226500"/>
            <a:ext cx="9144000" cy="4284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4800" b="1">
                <a:solidFill>
                  <a:schemeClr val="accent1"/>
                </a:solidFill>
                <a:latin typeface="Calibri"/>
                <a:ea typeface="Calibri"/>
                <a:cs typeface="Calibri"/>
                <a:sym typeface="Calibri"/>
              </a:rPr>
              <a:t>College and Career Readiness</a:t>
            </a:r>
            <a:endParaRPr sz="48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024c854122_4_92"/>
          <p:cNvSpPr txBox="1"/>
          <p:nvPr/>
        </p:nvSpPr>
        <p:spPr>
          <a:xfrm>
            <a:off x="4997875" y="1443625"/>
            <a:ext cx="39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534" name="Google Shape;534;g2024c854122_4_92"/>
          <p:cNvSpPr txBox="1"/>
          <p:nvPr/>
        </p:nvSpPr>
        <p:spPr>
          <a:xfrm>
            <a:off x="-25" y="1303125"/>
            <a:ext cx="9144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sz="4000" b="1">
              <a:solidFill>
                <a:schemeClr val="accent1"/>
              </a:solidFill>
              <a:latin typeface="Calibri"/>
              <a:ea typeface="Calibri"/>
              <a:cs typeface="Calibri"/>
              <a:sym typeface="Calibri"/>
            </a:endParaRPr>
          </a:p>
        </p:txBody>
      </p:sp>
      <p:sp>
        <p:nvSpPr>
          <p:cNvPr id="535" name="Google Shape;535;g2024c854122_4_92"/>
          <p:cNvSpPr>
            <a:spLocks noGrp="1"/>
          </p:cNvSpPr>
          <p:nvPr>
            <p:ph type="dt" idx="10"/>
          </p:nvPr>
        </p:nvSpPr>
        <p:spPr>
          <a:xfrm>
            <a:off x="125" y="2314800"/>
            <a:ext cx="9144000" cy="2712000"/>
          </a:xfrm>
          <a:prstGeom prst="rect">
            <a:avLst/>
          </a:prstGeom>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800">
                <a:solidFill>
                  <a:schemeClr val="lt1"/>
                </a:solidFill>
                <a:latin typeface="Calibri"/>
                <a:ea typeface="Calibri"/>
                <a:cs typeface="Calibri"/>
                <a:sym typeface="Calibri"/>
              </a:rPr>
              <a:t>The Adult High School Program (AHS) is designed to allow students the opportunity to complete a high school diploma that mirrors a public school credential. The program is SACS accredited and is similar to a public high school program.</a:t>
            </a:r>
            <a:endParaRPr sz="2800" b="1">
              <a:latin typeface="Calibri"/>
              <a:ea typeface="Calibri"/>
              <a:cs typeface="Calibri"/>
              <a:sym typeface="Calibri"/>
            </a:endParaRPr>
          </a:p>
        </p:txBody>
      </p:sp>
      <p:sp>
        <p:nvSpPr>
          <p:cNvPr id="536" name="Google Shape;536;g2024c854122_4_92"/>
          <p:cNvSpPr txBox="1"/>
          <p:nvPr/>
        </p:nvSpPr>
        <p:spPr>
          <a:xfrm>
            <a:off x="0" y="1143000"/>
            <a:ext cx="9144000" cy="1033500"/>
          </a:xfrm>
          <a:prstGeom prst="rect">
            <a:avLst/>
          </a:prstGeom>
          <a:solidFill>
            <a:srgbClr val="F057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THE ADULT HIGH SCHOOL </a:t>
            </a:r>
            <a:endParaRPr sz="3600">
              <a:solidFill>
                <a:srgbClr val="002D5B"/>
              </a:solidFill>
              <a:latin typeface="Permanent Marker"/>
              <a:ea typeface="Permanent Marker"/>
              <a:cs typeface="Permanent Marker"/>
              <a:sym typeface="Permanent Marker"/>
            </a:endParaRPr>
          </a:p>
          <a:p>
            <a:pPr marL="0" lvl="0" indent="0" algn="ctr" rtl="0">
              <a:spcBef>
                <a:spcPts val="0"/>
              </a:spcBef>
              <a:spcAft>
                <a:spcPts val="0"/>
              </a:spcAft>
              <a:buNone/>
            </a:pPr>
            <a:r>
              <a:rPr lang="en-US" sz="3600">
                <a:solidFill>
                  <a:srgbClr val="002D5B"/>
                </a:solidFill>
                <a:latin typeface="Permanent Marker"/>
                <a:ea typeface="Permanent Marker"/>
                <a:cs typeface="Permanent Marker"/>
                <a:sym typeface="Permanent Marker"/>
              </a:rPr>
              <a:t>PROGRAM (AHS)</a:t>
            </a:r>
            <a:endParaRPr sz="3600">
              <a:solidFill>
                <a:srgbClr val="002D5B"/>
              </a:solidFill>
              <a:latin typeface="Permanent Marker"/>
              <a:ea typeface="Permanent Marker"/>
              <a:cs typeface="Permanent Marker"/>
              <a:sym typeface="Permanent Marker"/>
            </a:endParaRPr>
          </a:p>
        </p:txBody>
      </p:sp>
    </p:spTree>
  </p:cSld>
  <p:clrMapOvr>
    <a:masterClrMapping/>
  </p:clrMapOvr>
</p:sld>
</file>

<file path=ppt/theme/theme1.xml><?xml version="1.0" encoding="utf-8"?>
<a:theme xmlns:a="http://schemas.openxmlformats.org/drawingml/2006/main" name="Office Theme">
  <a:themeElements>
    <a:clrScheme name="Davidson-Davie Community College">
      <a:dk1>
        <a:srgbClr val="012B5A"/>
      </a:dk1>
      <a:lt1>
        <a:srgbClr val="FFFFFF"/>
      </a:lt1>
      <a:dk2>
        <a:srgbClr val="44546A"/>
      </a:dk2>
      <a:lt2>
        <a:srgbClr val="E7E6E6"/>
      </a:lt2>
      <a:accent1>
        <a:srgbClr val="F0573F"/>
      </a:accent1>
      <a:accent2>
        <a:srgbClr val="71625C"/>
      </a:accent2>
      <a:accent3>
        <a:srgbClr val="E4E1DB"/>
      </a:accent3>
      <a:accent4>
        <a:srgbClr val="E22E11"/>
      </a:accent4>
      <a:accent5>
        <a:srgbClr val="002C5B"/>
      </a:accent5>
      <a:accent6>
        <a:srgbClr val="F0573F"/>
      </a:accent6>
      <a:hlink>
        <a:srgbClr val="F0573F"/>
      </a:hlink>
      <a:folHlink>
        <a:srgbClr val="E22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avidson-Davie Community College">
      <a:dk1>
        <a:srgbClr val="012B5A"/>
      </a:dk1>
      <a:lt1>
        <a:srgbClr val="FFFFFF"/>
      </a:lt1>
      <a:dk2>
        <a:srgbClr val="44546A"/>
      </a:dk2>
      <a:lt2>
        <a:srgbClr val="E7E6E6"/>
      </a:lt2>
      <a:accent1>
        <a:srgbClr val="F0573F"/>
      </a:accent1>
      <a:accent2>
        <a:srgbClr val="71625C"/>
      </a:accent2>
      <a:accent3>
        <a:srgbClr val="E4E1DB"/>
      </a:accent3>
      <a:accent4>
        <a:srgbClr val="E22E11"/>
      </a:accent4>
      <a:accent5>
        <a:srgbClr val="002C5B"/>
      </a:accent5>
      <a:accent6>
        <a:srgbClr val="F0573F"/>
      </a:accent6>
      <a:hlink>
        <a:srgbClr val="F0573F"/>
      </a:hlink>
      <a:folHlink>
        <a:srgbClr val="E22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vidson-Davie Powerpoint Template">
  <a:themeElements>
    <a:clrScheme name="Davidson-Davie Community College">
      <a:dk1>
        <a:srgbClr val="012B5A"/>
      </a:dk1>
      <a:lt1>
        <a:srgbClr val="FFFFFF"/>
      </a:lt1>
      <a:dk2>
        <a:srgbClr val="44546A"/>
      </a:dk2>
      <a:lt2>
        <a:srgbClr val="E7E6E6"/>
      </a:lt2>
      <a:accent1>
        <a:srgbClr val="F0573F"/>
      </a:accent1>
      <a:accent2>
        <a:srgbClr val="71625C"/>
      </a:accent2>
      <a:accent3>
        <a:srgbClr val="E4E1DB"/>
      </a:accent3>
      <a:accent4>
        <a:srgbClr val="E22E11"/>
      </a:accent4>
      <a:accent5>
        <a:srgbClr val="002C5B"/>
      </a:accent5>
      <a:accent6>
        <a:srgbClr val="F0573F"/>
      </a:accent6>
      <a:hlink>
        <a:srgbClr val="F0573F"/>
      </a:hlink>
      <a:folHlink>
        <a:srgbClr val="E22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Davidson-Davie Community College">
      <a:dk1>
        <a:srgbClr val="012B5A"/>
      </a:dk1>
      <a:lt1>
        <a:srgbClr val="FFFFFF"/>
      </a:lt1>
      <a:dk2>
        <a:srgbClr val="44546A"/>
      </a:dk2>
      <a:lt2>
        <a:srgbClr val="E7E6E6"/>
      </a:lt2>
      <a:accent1>
        <a:srgbClr val="F0573F"/>
      </a:accent1>
      <a:accent2>
        <a:srgbClr val="71625C"/>
      </a:accent2>
      <a:accent3>
        <a:srgbClr val="E4E1DB"/>
      </a:accent3>
      <a:accent4>
        <a:srgbClr val="E22E11"/>
      </a:accent4>
      <a:accent5>
        <a:srgbClr val="002C5B"/>
      </a:accent5>
      <a:accent6>
        <a:srgbClr val="F0573F"/>
      </a:accent6>
      <a:hlink>
        <a:srgbClr val="F0573F"/>
      </a:hlink>
      <a:folHlink>
        <a:srgbClr val="E22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Davidson-Davie Community College">
      <a:dk1>
        <a:srgbClr val="012B5A"/>
      </a:dk1>
      <a:lt1>
        <a:srgbClr val="FFFFFF"/>
      </a:lt1>
      <a:dk2>
        <a:srgbClr val="44546A"/>
      </a:dk2>
      <a:lt2>
        <a:srgbClr val="E7E6E6"/>
      </a:lt2>
      <a:accent1>
        <a:srgbClr val="F0573F"/>
      </a:accent1>
      <a:accent2>
        <a:srgbClr val="71625C"/>
      </a:accent2>
      <a:accent3>
        <a:srgbClr val="E4E1DB"/>
      </a:accent3>
      <a:accent4>
        <a:srgbClr val="E22E11"/>
      </a:accent4>
      <a:accent5>
        <a:srgbClr val="002C5B"/>
      </a:accent5>
      <a:accent6>
        <a:srgbClr val="F0573F"/>
      </a:accent6>
      <a:hlink>
        <a:srgbClr val="F0573F"/>
      </a:hlink>
      <a:folHlink>
        <a:srgbClr val="E22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2958</Words>
  <Application>Microsoft Office PowerPoint</Application>
  <PresentationFormat>On-screen Show (4:3)</PresentationFormat>
  <Paragraphs>443</Paragraphs>
  <Slides>54</Slides>
  <Notes>54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54</vt:i4>
      </vt:variant>
    </vt:vector>
  </HeadingPairs>
  <TitlesOfParts>
    <vt:vector size="70" baseType="lpstr">
      <vt:lpstr>Gill Sans</vt:lpstr>
      <vt:lpstr>Arial</vt:lpstr>
      <vt:lpstr>Libre Franklin Medium</vt:lpstr>
      <vt:lpstr>Calibri</vt:lpstr>
      <vt:lpstr>Source Sans Pro</vt:lpstr>
      <vt:lpstr>Permanent Marker</vt:lpstr>
      <vt:lpstr>Libre Franklin</vt:lpstr>
      <vt:lpstr>Noto Sans Symbols</vt:lpstr>
      <vt:lpstr>Avenir</vt:lpstr>
      <vt:lpstr>Roboto</vt:lpstr>
      <vt:lpstr>Office Theme</vt:lpstr>
      <vt:lpstr>Office Theme</vt:lpstr>
      <vt:lpstr>Davidson-Davie Powerpoint Template</vt:lpstr>
      <vt:lpstr>Office Theme</vt:lpstr>
      <vt:lpstr>Office Theme</vt:lpstr>
      <vt:lpstr>Simple Light</vt:lpstr>
      <vt:lpstr> Discover Davidson-Davie Community College!</vt:lpstr>
      <vt:lpstr>Agenda</vt:lpstr>
      <vt:lpstr>Fast Facts</vt:lpstr>
      <vt:lpstr>Why Davidson-Davie?</vt:lpstr>
      <vt:lpstr>Apprenticeship Opportunities</vt:lpstr>
      <vt:lpstr>International Education</vt:lpstr>
      <vt:lpstr>Supportive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Choose Career READY?</vt:lpstr>
      <vt:lpstr>Why Choose Career READY?</vt:lpstr>
      <vt:lpstr>Why Choose Career READY?</vt:lpstr>
      <vt:lpstr> Why Choose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Application Steps to Enroll</vt:lpstr>
      <vt:lpstr>Your Next Steps</vt:lpstr>
      <vt:lpstr>Complete RDS</vt:lpstr>
      <vt:lpstr>2. Complete the application</vt:lpstr>
      <vt:lpstr>3. Submit the FAFSA</vt:lpstr>
      <vt:lpstr>FAFSA</vt:lpstr>
      <vt:lpstr>FAFSA</vt:lpstr>
      <vt:lpstr>FAFSA</vt:lpstr>
      <vt:lpstr>Types of Financial Aid</vt:lpstr>
      <vt:lpstr>Financial Aid Timeline</vt:lpstr>
      <vt:lpstr>Tuition and Fees</vt:lpstr>
      <vt:lpstr>Money Matters</vt:lpstr>
      <vt:lpstr>4. Request transcripts</vt:lpstr>
      <vt:lpstr>6. Complete Orientation &amp; Advising</vt:lpstr>
      <vt:lpstr>2023 Enrollment Schedule</vt:lpstr>
      <vt:lpstr>Contact Us!</vt:lpstr>
      <vt:lpstr>Enrollment Unit</vt:lpstr>
      <vt:lpstr>Inspirational Quote-1   </vt:lpstr>
      <vt:lpstr>Inspirational Quote-2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Discover Davidson-Davie Community College!</dc:title>
  <dc:creator>Amanda King</dc:creator>
  <cp:lastModifiedBy>William Pass</cp:lastModifiedBy>
  <cp:revision>1</cp:revision>
  <dcterms:created xsi:type="dcterms:W3CDTF">2012-11-20T13:53:54Z</dcterms:created>
  <dcterms:modified xsi:type="dcterms:W3CDTF">2023-01-31T18:20:30Z</dcterms:modified>
</cp:coreProperties>
</file>